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91"/>
  </p:notesMasterIdLst>
  <p:sldIdLst>
    <p:sldId id="949" r:id="rId2"/>
    <p:sldId id="257" r:id="rId3"/>
    <p:sldId id="897" r:id="rId4"/>
    <p:sldId id="807" r:id="rId5"/>
    <p:sldId id="835" r:id="rId6"/>
    <p:sldId id="894" r:id="rId7"/>
    <p:sldId id="904" r:id="rId8"/>
    <p:sldId id="905" r:id="rId9"/>
    <p:sldId id="906" r:id="rId10"/>
    <p:sldId id="907" r:id="rId11"/>
    <p:sldId id="908" r:id="rId12"/>
    <p:sldId id="909" r:id="rId13"/>
    <p:sldId id="910" r:id="rId14"/>
    <p:sldId id="911" r:id="rId15"/>
    <p:sldId id="912" r:id="rId16"/>
    <p:sldId id="913" r:id="rId17"/>
    <p:sldId id="811" r:id="rId18"/>
    <p:sldId id="914" r:id="rId19"/>
    <p:sldId id="920" r:id="rId20"/>
    <p:sldId id="812" r:id="rId21"/>
    <p:sldId id="813" r:id="rId22"/>
    <p:sldId id="814" r:id="rId23"/>
    <p:sldId id="815" r:id="rId24"/>
    <p:sldId id="816" r:id="rId25"/>
    <p:sldId id="817" r:id="rId26"/>
    <p:sldId id="916" r:id="rId27"/>
    <p:sldId id="917" r:id="rId28"/>
    <p:sldId id="818" r:id="rId29"/>
    <p:sldId id="819" r:id="rId30"/>
    <p:sldId id="829" r:id="rId31"/>
    <p:sldId id="820" r:id="rId32"/>
    <p:sldId id="821" r:id="rId33"/>
    <p:sldId id="822" r:id="rId34"/>
    <p:sldId id="823" r:id="rId35"/>
    <p:sldId id="824" r:id="rId36"/>
    <p:sldId id="825" r:id="rId37"/>
    <p:sldId id="826" r:id="rId38"/>
    <p:sldId id="827" r:id="rId39"/>
    <p:sldId id="918" r:id="rId40"/>
    <p:sldId id="921" r:id="rId41"/>
    <p:sldId id="828" r:id="rId42"/>
    <p:sldId id="925" r:id="rId43"/>
    <p:sldId id="919" r:id="rId44"/>
    <p:sldId id="924" r:id="rId45"/>
    <p:sldId id="922" r:id="rId46"/>
    <p:sldId id="936" r:id="rId47"/>
    <p:sldId id="923" r:id="rId48"/>
    <p:sldId id="898" r:id="rId49"/>
    <p:sldId id="895" r:id="rId50"/>
    <p:sldId id="933" r:id="rId51"/>
    <p:sldId id="864" r:id="rId52"/>
    <p:sldId id="926" r:id="rId53"/>
    <p:sldId id="934" r:id="rId54"/>
    <p:sldId id="892" r:id="rId55"/>
    <p:sldId id="927" r:id="rId56"/>
    <p:sldId id="928" r:id="rId57"/>
    <p:sldId id="931" r:id="rId58"/>
    <p:sldId id="865" r:id="rId59"/>
    <p:sldId id="930" r:id="rId60"/>
    <p:sldId id="929" r:id="rId61"/>
    <p:sldId id="866" r:id="rId62"/>
    <p:sldId id="836" r:id="rId63"/>
    <p:sldId id="837" r:id="rId64"/>
    <p:sldId id="838" r:id="rId65"/>
    <p:sldId id="935" r:id="rId66"/>
    <p:sldId id="900" r:id="rId67"/>
    <p:sldId id="899" r:id="rId68"/>
    <p:sldId id="954" r:id="rId69"/>
    <p:sldId id="896" r:id="rId70"/>
    <p:sldId id="438" r:id="rId71"/>
    <p:sldId id="684" r:id="rId72"/>
    <p:sldId id="492" r:id="rId73"/>
    <p:sldId id="758" r:id="rId74"/>
    <p:sldId id="493" r:id="rId75"/>
    <p:sldId id="952" r:id="rId76"/>
    <p:sldId id="683" r:id="rId77"/>
    <p:sldId id="685" r:id="rId78"/>
    <p:sldId id="686" r:id="rId79"/>
    <p:sldId id="756" r:id="rId80"/>
    <p:sldId id="624" r:id="rId81"/>
    <p:sldId id="636" r:id="rId82"/>
    <p:sldId id="627" r:id="rId83"/>
    <p:sldId id="747" r:id="rId84"/>
    <p:sldId id="763" r:id="rId85"/>
    <p:sldId id="748" r:id="rId86"/>
    <p:sldId id="637" r:id="rId87"/>
    <p:sldId id="643" r:id="rId88"/>
    <p:sldId id="644" r:id="rId89"/>
    <p:sldId id="953" r:id="rId9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68D73"/>
    <a:srgbClr val="FFDF00"/>
    <a:srgbClr val="C0FD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41" autoAdjust="0"/>
    <p:restoredTop sz="91831"/>
  </p:normalViewPr>
  <p:slideViewPr>
    <p:cSldViewPr snapToGrid="0" snapToObjects="1">
      <p:cViewPr varScale="1">
        <p:scale>
          <a:sx n="113" d="100"/>
          <a:sy n="113" d="100"/>
        </p:scale>
        <p:origin x="142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20"/>
    </p:cViewPr>
  </p:outlineViewPr>
  <p:notesTextViewPr>
    <p:cViewPr>
      <p:scale>
        <a:sx n="320" d="100"/>
        <a:sy n="320" d="100"/>
      </p:scale>
      <p:origin x="0" y="0"/>
    </p:cViewPr>
  </p:notesTextViewPr>
  <p:sorterViewPr>
    <p:cViewPr>
      <p:scale>
        <a:sx n="97" d="100"/>
        <a:sy n="9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0A008-17DF-AA47-8620-D4665CDB6838}" type="datetimeFigureOut">
              <a:rPr lang="en-US" smtClean="0"/>
              <a:t>1/20/21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ACBEE-650B-5141-BC0A-1AA8436F6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89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is a passion you've discovered during quarantine?</a:t>
            </a:r>
          </a:p>
          <a:p>
            <a:r>
              <a:rPr lang="en-US"/>
              <a:t>https://www.polleverywhere.com/free_text_polls/ji3e941oREI1Wky1RJ2Dx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853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08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478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341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873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818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many eigenvectors should we use to reconstruct data? How many eigenvectors are noise? How do we know?</a:t>
            </a:r>
          </a:p>
          <a:p>
            <a:r>
              <a:rPr lang="en-US"/>
              <a:t>https://www.polleverywhere.com/free_text_polls/cCv6DTzZZalEfCgrnKGfB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751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6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ideally: measure the expression of every gene in every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Samples only a small part of the transcriptome per cell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-- Tens of millions of individual</a:t>
            </a:r>
            <a:r>
              <a:rPr lang="en-US" baseline="0" dirty="0"/>
              <a:t> measurements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3940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Can we use ideas from image denoising to denoise scRNA-seq data?</a:t>
            </a:r>
          </a:p>
          <a:p>
            <a:r>
              <a:rPr lang="en-US"/>
              <a:t>https://www.polleverywhere.com/free_text_polls/MHGsb8S3NA2p28T4r1NSd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3058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063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204974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6494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89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767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52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3116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2635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many eigenvectors should we take off?</a:t>
            </a:r>
          </a:p>
          <a:p>
            <a:r>
              <a:rPr lang="en-US"/>
              <a:t>https://www.polleverywhere.com/free_text_polls/P7vNDFrwpqLTCQM2o2TgV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36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0082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527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5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is the intrinsic or latent dimensionality of this data?</a:t>
            </a:r>
          </a:p>
          <a:p>
            <a:r>
              <a:rPr lang="en-US"/>
              <a:t>https://www.polleverywhere.com/multiple_choice_polls/VuedMRPvKyIBbCuDhPHwO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5216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1717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938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96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962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219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733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079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434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19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738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8456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8574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8689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03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9377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what tasks is denoising necessary?</a:t>
            </a:r>
          </a:p>
          <a:p>
            <a:r>
              <a:rPr lang="en-US"/>
              <a:t>https://www.polleverywhere.com/free_text_polls/FdXlmGtYUXmUKXSuYUtCb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502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588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056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5347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8626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63599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881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1597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567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8993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278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448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99278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could we use PCA or SVD to remove batch effect?</a:t>
            </a:r>
          </a:p>
          <a:p>
            <a:r>
              <a:rPr lang="en-US"/>
              <a:t>https://www.polleverywhere.com/free_text_polls/A8BHLXdXtwjBoRMpT3G0E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470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0974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39028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52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678734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430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9552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7846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2900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39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75722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Is mutual nearest neighbor (MNN) normalization linear or non-linear?</a:t>
            </a:r>
          </a:p>
          <a:p>
            <a:r>
              <a:rPr lang="en-US"/>
              <a:t>https://www.polleverywhere.com/multiple_choice_polls/mnsSK1uYGDPag7UUXFzhc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72636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39055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8815821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4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92255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86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99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do we get dimensions that correspond to data "signal" and "noise" ?</a:t>
            </a:r>
          </a:p>
          <a:p>
            <a:r>
              <a:rPr lang="en-US"/>
              <a:t>https://www.polleverywhere.com/free_text_polls/3OVnyzZchdADfJIdZXVJf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078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pPr/>
              <a:t>1/20/21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007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67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216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Arial" charset="0"/>
              <a:buChar char="•"/>
              <a:defRPr sz="2400"/>
            </a:lvl1pPr>
            <a:lvl2pPr marL="535781" indent="-342900">
              <a:buFont typeface="Arial" charset="0"/>
              <a:buChar char="•"/>
              <a:defRPr/>
            </a:lvl2pPr>
            <a:lvl3pPr marL="671513" indent="-285750">
              <a:buFont typeface="Arial" charset="0"/>
              <a:buChar char="•"/>
              <a:defRPr/>
            </a:lvl3pPr>
            <a:lvl4pPr marL="864394" indent="-285750">
              <a:buFont typeface="Arial" charset="0"/>
              <a:buChar char="•"/>
              <a:defRPr/>
            </a:lvl4pPr>
            <a:lvl5pPr marL="1057275" indent="-28575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402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5"/>
            <a:ext cx="7886700" cy="2852737"/>
          </a:xfrm>
        </p:spPr>
        <p:txBody>
          <a:bodyPr anchor="b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82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1/20/21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527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1/20/21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45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1/20/21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67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1/20/21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77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>
              <a:defRPr sz="1350"/>
            </a:lvl1pPr>
            <a:lvl2pPr>
              <a:defRPr sz="1181"/>
            </a:lvl2pPr>
            <a:lvl3pPr>
              <a:defRPr sz="1013"/>
            </a:lvl3pPr>
            <a:lvl4pPr>
              <a:defRPr sz="844"/>
            </a:lvl4pPr>
            <a:lvl5pPr>
              <a:defRPr sz="844"/>
            </a:lvl5pPr>
            <a:lvl6pPr>
              <a:defRPr sz="844"/>
            </a:lvl6pPr>
            <a:lvl7pPr>
              <a:defRPr sz="844"/>
            </a:lvl7pPr>
            <a:lvl8pPr>
              <a:defRPr sz="844"/>
            </a:lvl8pPr>
            <a:lvl9pPr>
              <a:defRPr sz="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1/20/21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369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2"/>
            <a:ext cx="4629150" cy="4873625"/>
          </a:xfrm>
        </p:spPr>
        <p:txBody>
          <a:bodyPr anchor="t"/>
          <a:lstStyle>
            <a:lvl1pPr marL="0" indent="0">
              <a:buNone/>
              <a:defRPr sz="1350"/>
            </a:lvl1pPr>
            <a:lvl2pPr marL="192881" indent="0">
              <a:buNone/>
              <a:defRPr sz="1181"/>
            </a:lvl2pPr>
            <a:lvl3pPr marL="385763" indent="0">
              <a:buNone/>
              <a:defRPr sz="1013"/>
            </a:lvl3pPr>
            <a:lvl4pPr marL="578644" indent="0">
              <a:buNone/>
              <a:defRPr sz="844"/>
            </a:lvl4pPr>
            <a:lvl5pPr marL="771525" indent="0">
              <a:buNone/>
              <a:defRPr sz="844"/>
            </a:lvl5pPr>
            <a:lvl6pPr marL="964406" indent="0">
              <a:buNone/>
              <a:defRPr sz="844"/>
            </a:lvl6pPr>
            <a:lvl7pPr marL="1157288" indent="0">
              <a:buNone/>
              <a:defRPr sz="844"/>
            </a:lvl7pPr>
            <a:lvl8pPr marL="1350169" indent="0">
              <a:buNone/>
              <a:defRPr sz="844"/>
            </a:lvl8pPr>
            <a:lvl9pPr marL="1543050" indent="0">
              <a:buNone/>
              <a:defRPr sz="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1/20/21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857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6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EAAE7E4-0F1B-F948-95AA-4CEE517E1750}" type="datetimeFigureOut">
              <a:rPr lang="en-US" smtClean="0"/>
              <a:pPr/>
              <a:t>1/20/21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6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69954F8-F768-9E4F-AC37-D1DBECFDE2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797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85763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342900" indent="-342900" algn="l" defTabSz="385763" rtl="0" eaLnBrk="1" latinLnBrk="0" hangingPunct="1">
        <a:lnSpc>
          <a:spcPct val="90000"/>
        </a:lnSpc>
        <a:spcBef>
          <a:spcPts val="422"/>
        </a:spcBef>
        <a:buFont typeface="Arial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535781" indent="-34290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671513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64394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57275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1060847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@amelie_yeh/singular-value-decomposition-low-rank-approximation-5d867bf67404" TargetMode="Externa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786269v1.abstract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EE7EC-3512-534C-9B98-E104F3E911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D729BD-2FDB-1A49-8E88-9800A3EBF1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ji3e941oREI1Wky1RJ2Dx">
            <a:extLst>
              <a:ext uri="{FF2B5EF4-FFF2-40B4-BE49-F238E27FC236}">
                <a16:creationId xmlns:a16="http://schemas.microsoft.com/office/drawing/2014/main" id="{1C73658F-3E5C-9148-B674-5E5C10F0AFC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31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592A5-56F8-5B44-917C-5A3105FC4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splits signal and noise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4F40B-FC13-F445-AA18-90E28F712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axes with a lot of variation are likely to correspond to data </a:t>
            </a:r>
          </a:p>
          <a:p>
            <a:r>
              <a:rPr lang="en-US" dirty="0"/>
              <a:t>Axes with little variation correspond to noise directions </a:t>
            </a:r>
          </a:p>
          <a:p>
            <a:r>
              <a:rPr lang="en-US" dirty="0"/>
              <a:t>The amount of variation captured in each eigenvector is given by its eigenvalue </a:t>
            </a:r>
          </a:p>
          <a:p>
            <a:r>
              <a:rPr lang="en-US" dirty="0"/>
              <a:t>PC1 will have the highest eigenvalue, captures the most variation ..</a:t>
            </a:r>
          </a:p>
          <a:p>
            <a:pPr lvl="1"/>
            <a:r>
              <a:rPr lang="en-US" dirty="0"/>
              <a:t>PC2 next most</a:t>
            </a:r>
          </a:p>
          <a:p>
            <a:pPr lvl="2"/>
            <a:r>
              <a:rPr lang="en-US" dirty="0"/>
              <a:t>And so on…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966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010D2-4C88-A34E-9957-0B25E1379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SVD: Process similar to </a:t>
            </a:r>
            <a:r>
              <a:rPr lang="en-US" dirty="0" err="1"/>
              <a:t>Eigendecomposition</a:t>
            </a:r>
            <a:r>
              <a:rPr lang="en-US" dirty="0"/>
              <a:t> on non-square matrices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6A928D-EADD-0044-9608-973D70F03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103582"/>
            <a:ext cx="2794000" cy="254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57E777-A86B-3948-9F41-7FF3B3AFC0FC}"/>
              </a:ext>
            </a:extLst>
          </p:cNvPr>
          <p:cNvSpPr txBox="1"/>
          <p:nvPr/>
        </p:nvSpPr>
        <p:spPr>
          <a:xfrm>
            <a:off x="263236" y="5465725"/>
            <a:ext cx="4891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Singular values are eigenvalues of MM* or M*M</a:t>
            </a:r>
          </a:p>
          <a:p>
            <a:r>
              <a:rPr lang="en-US" dirty="0"/>
              <a:t>Singular vectors are eigenvectors of MM* or M*M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50C0C-FAF3-0D4F-AFBA-6BF42AC84FBF}"/>
              </a:ext>
            </a:extLst>
          </p:cNvPr>
          <p:cNvSpPr txBox="1"/>
          <p:nvPr/>
        </p:nvSpPr>
        <p:spPr>
          <a:xfrm>
            <a:off x="387927" y="6359236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a mean centered feature matrix  the singular vectors U are also PCs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1CA1CE-0A47-FA4F-A4C5-B43ADD57A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534" y="2416682"/>
            <a:ext cx="5213946" cy="160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052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9A88A-3653-D743-9919-7A1E11069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Rank approximation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9E9B4-1D75-4E4F-AD2F-262E8702A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Eliminate the singular vectors with low singular values and recreate the matrix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A7DEB5-7894-F444-AA52-8A8CE2ECA4C8}"/>
              </a:ext>
            </a:extLst>
          </p:cNvPr>
          <p:cNvSpPr/>
          <p:nvPr/>
        </p:nvSpPr>
        <p:spPr>
          <a:xfrm>
            <a:off x="2410691" y="4667960"/>
            <a:ext cx="581891" cy="1043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CEBD21-50D6-1841-935E-8D4CEAEBF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924" y="3104142"/>
            <a:ext cx="6142160" cy="260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36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31746-04FA-E140-A9B8-1A53EF70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Rank Approximation on MIT matrix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D9B222-B533-9445-AA51-ACA05D2CF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79" y="2223502"/>
            <a:ext cx="3515822" cy="23164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356C78-6C89-BC4B-A7F3-0380C0970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138111"/>
            <a:ext cx="3693391" cy="248719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C43977E-C32B-D14A-9719-E80908233978}"/>
              </a:ext>
            </a:extLst>
          </p:cNvPr>
          <p:cNvCxnSpPr/>
          <p:nvPr/>
        </p:nvCxnSpPr>
        <p:spPr>
          <a:xfrm>
            <a:off x="3965001" y="3224463"/>
            <a:ext cx="6069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584947-DD05-D84F-ADC1-ED3BC8E5309F}"/>
              </a:ext>
            </a:extLst>
          </p:cNvPr>
          <p:cNvSpPr txBox="1"/>
          <p:nvPr/>
        </p:nvSpPr>
        <p:spPr>
          <a:xfrm>
            <a:off x="449179" y="5566611"/>
            <a:ext cx="4753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from </a:t>
            </a:r>
            <a:r>
              <a:rPr lang="en-US" dirty="0">
                <a:hlinkClick r:id="rId5"/>
              </a:rPr>
              <a:t>https://medium.com/@amelie_yeh/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199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930B2-6502-1D42-BAA5-AA86BBE46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9"/>
            <a:ext cx="8387013" cy="1325563"/>
          </a:xfrm>
        </p:spPr>
        <p:txBody>
          <a:bodyPr/>
          <a:lstStyle/>
          <a:p>
            <a:r>
              <a:rPr lang="en-US" dirty="0"/>
              <a:t>Data is smooth, Noise is jumpy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F56A9-0BD9-F846-87BE-C46691FE1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947" y="1909010"/>
            <a:ext cx="1436036" cy="42468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C21C91-E424-0C4E-96D6-D09BC1F61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656" y="1909010"/>
            <a:ext cx="1354056" cy="4246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E08CE7-01BB-0340-9EEC-E9DFD562A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3893" y="1850439"/>
            <a:ext cx="1453578" cy="43639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C78214-28D7-2948-A951-49084D4ACD64}"/>
              </a:ext>
            </a:extLst>
          </p:cNvPr>
          <p:cNvSpPr txBox="1"/>
          <p:nvPr/>
        </p:nvSpPr>
        <p:spPr>
          <a:xfrm>
            <a:off x="500469" y="6220489"/>
            <a:ext cx="5904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take off noise by taking off low-</a:t>
            </a:r>
            <a:r>
              <a:rPr lang="en-US" dirty="0" err="1"/>
              <a:t>eigenvalued</a:t>
            </a:r>
            <a:r>
              <a:rPr lang="en-US" dirty="0"/>
              <a:t> eigenvectors </a:t>
            </a:r>
          </a:p>
        </p:txBody>
      </p:sp>
    </p:spTree>
    <p:extLst>
      <p:ext uri="{BB962C8B-B14F-4D97-AF65-F5344CB8AC3E}">
        <p14:creationId xmlns:p14="http://schemas.microsoft.com/office/powerpoint/2010/main" val="1982540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44857-3D6D-3644-89AA-F0955D9DF1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C19B8F-ABBC-9A44-B1A6-52931A2795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cCv6DTzZZalEfCgrnKGfB">
            <a:extLst>
              <a:ext uri="{FF2B5EF4-FFF2-40B4-BE49-F238E27FC236}">
                <a16:creationId xmlns:a16="http://schemas.microsoft.com/office/drawing/2014/main" id="{326602DE-70EE-9C4D-B874-C4FDC628D4A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81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A9051-E227-CB42-8EA3-E55627101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Eigengap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EC826-0A4A-2F49-91B3-542209392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993231"/>
            <a:ext cx="4415255" cy="4093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24791E-DA75-FC48-9D49-CA0A9E47FE17}"/>
              </a:ext>
            </a:extLst>
          </p:cNvPr>
          <p:cNvSpPr txBox="1"/>
          <p:nvPr/>
        </p:nvSpPr>
        <p:spPr>
          <a:xfrm>
            <a:off x="5775158" y="2582779"/>
            <a:ext cx="2208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Jumps in eigenvalues </a:t>
            </a:r>
          </a:p>
          <a:p>
            <a:r>
              <a:rPr lang="en-US" dirty="0"/>
              <a:t>Might give you a clue</a:t>
            </a:r>
          </a:p>
        </p:txBody>
      </p:sp>
    </p:spTree>
    <p:extLst>
      <p:ext uri="{BB962C8B-B14F-4D97-AF65-F5344CB8AC3E}">
        <p14:creationId xmlns:p14="http://schemas.microsoft.com/office/powerpoint/2010/main" val="2445251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405" y="2089681"/>
            <a:ext cx="4160166" cy="21979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405" y="2089681"/>
            <a:ext cx="4160166" cy="21979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405" y="2089681"/>
            <a:ext cx="4160166" cy="219799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61909" y="2969385"/>
            <a:ext cx="8677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i="1" dirty="0">
                <a:solidFill>
                  <a:srgbClr val="000000"/>
                </a:solidFill>
                <a:latin typeface="Arial" panose="020B0604020202020204" pitchFamily="34" charset="0"/>
                <a:ea typeface="Avenir Light Oblique" charset="0"/>
                <a:cs typeface="Arial" panose="020B0604020202020204" pitchFamily="34" charset="0"/>
              </a:rPr>
              <a:t>Cells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277948" y="1394948"/>
            <a:ext cx="11350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rgbClr val="000000"/>
                </a:solidFill>
                <a:latin typeface="Arial" panose="020B0604020202020204" pitchFamily="34" charset="0"/>
                <a:ea typeface="Avenir Light Oblique" charset="0"/>
                <a:cs typeface="Arial" panose="020B0604020202020204" pitchFamily="34" charset="0"/>
              </a:rPr>
              <a:t>Genes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765405" y="1867624"/>
            <a:ext cx="4160166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550749" y="2089681"/>
            <a:ext cx="0" cy="219799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1995807" y="5088005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ctr"/>
            <a:r>
              <a:rPr lang="en-US" sz="21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Data is noisy and sparse (</a:t>
            </a:r>
            <a:r>
              <a:rPr lang="en-US" sz="2100" dirty="0" err="1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scRNA-seq</a:t>
            </a:r>
            <a:r>
              <a:rPr lang="en-US" sz="21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215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E663B-ED47-794D-8FFA-C348DE27B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E76402-4D78-D344-961F-E80835631C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MHGsb8S3NA2p28T4r1NSd">
            <a:extLst>
              <a:ext uri="{FF2B5EF4-FFF2-40B4-BE49-F238E27FC236}">
                <a16:creationId xmlns:a16="http://schemas.microsoft.com/office/drawing/2014/main" id="{932D8F31-C51E-0145-AFA6-00A92FA813B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518EC-0F0E-244E-81DE-3E04C713D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rank approximation for non-linear data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937436-5FE1-2246-A0CA-414B24530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9" y="2203783"/>
            <a:ext cx="8470131" cy="33949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D396C7-8EE4-A04C-A01F-898338DFB042}"/>
              </a:ext>
            </a:extLst>
          </p:cNvPr>
          <p:cNvSpPr/>
          <p:nvPr/>
        </p:nvSpPr>
        <p:spPr>
          <a:xfrm>
            <a:off x="628650" y="5774703"/>
            <a:ext cx="7886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Problem with PCA/Single Value Decomposition (SVD): it takes off linear dimensions in data, noise can be along the non-linear data manifold</a:t>
            </a:r>
          </a:p>
        </p:txBody>
      </p:sp>
    </p:spTree>
    <p:extLst>
      <p:ext uri="{BB962C8B-B14F-4D97-AF65-F5344CB8AC3E}">
        <p14:creationId xmlns:p14="http://schemas.microsoft.com/office/powerpoint/2010/main" val="1285165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62930" y="159558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4400" dirty="0">
                <a:solidFill>
                  <a:schemeClr val="bg1"/>
                </a:solidFill>
              </a:rPr>
              <a:t>Day 3: Denoising, Batch Correction, and Clustering</a:t>
            </a:r>
            <a:endParaRPr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34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381" y="857250"/>
            <a:ext cx="535523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82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08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ea typeface="Avenir Book" charset="0"/>
              </a:rPr>
              <a:t>Eigenvectors of Affinity Matrix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02" y="1874934"/>
            <a:ext cx="7517795" cy="44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86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769" y="518518"/>
            <a:ext cx="8194462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ea typeface="Avenir Book" charset="0"/>
              </a:rPr>
              <a:t>Eigenvectors are frequency harmonics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443" y="4005742"/>
            <a:ext cx="1785694" cy="13176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535" y="4046197"/>
            <a:ext cx="1735884" cy="1320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819" y="4009218"/>
            <a:ext cx="1781287" cy="14066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05755" y="5496779"/>
            <a:ext cx="108715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2</a:t>
            </a:r>
            <a:r>
              <a:rPr lang="en-US" sz="1013" baseline="30000" dirty="0">
                <a:latin typeface="Avenir Book" charset="0"/>
                <a:ea typeface="Avenir Book" charset="0"/>
                <a:cs typeface="Avenir Book" charset="0"/>
              </a:rPr>
              <a:t>nd</a:t>
            </a:r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 Eigenvector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71996" y="5496779"/>
            <a:ext cx="1173719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>
                <a:latin typeface="Avenir Book" charset="0"/>
                <a:ea typeface="Avenir Book" charset="0"/>
                <a:cs typeface="Avenir Book" charset="0"/>
              </a:rPr>
              <a:t>10th Eigenvector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99108" y="5545882"/>
            <a:ext cx="147348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2</a:t>
            </a:r>
            <a:r>
              <a:rPr lang="en-US" sz="1013" baseline="30000" dirty="0">
                <a:latin typeface="Avenir Book" charset="0"/>
                <a:ea typeface="Avenir Book" charset="0"/>
                <a:cs typeface="Avenir Book" charset="0"/>
              </a:rPr>
              <a:t>nd</a:t>
            </a:r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 to last eigenvector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7392" y="2227261"/>
            <a:ext cx="2047119" cy="13882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9399" y="2217714"/>
            <a:ext cx="2676041" cy="156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24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a typeface="Avenir Book" charset="0"/>
              </a:rPr>
              <a:t>Cells are nodes, mRNA gene-counts are signals on a graph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926319"/>
            <a:ext cx="7736842" cy="474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08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7" y="506364"/>
            <a:ext cx="5915025" cy="74562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ea typeface="Avenir Book" charset="0"/>
              </a:rPr>
              <a:t>Graph Fourier Transform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74" y="1393883"/>
            <a:ext cx="8810052" cy="526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38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5" y="1056290"/>
            <a:ext cx="9084910" cy="536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08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100E5-171D-0C44-8E05-3024A0E91E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39949A-FAD1-0848-A39E-FB47A2E47F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P7vNDFrwpqLTCQM2o2TgV">
            <a:extLst>
              <a:ext uri="{FF2B5EF4-FFF2-40B4-BE49-F238E27FC236}">
                <a16:creationId xmlns:a16="http://schemas.microsoft.com/office/drawing/2014/main" id="{F86AB942-1F9A-0D40-8ADE-F08223F0688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38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02E72-782B-794A-8408-AC29C1FF1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D8E31-9634-AC49-865A-93B783C28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Softly filters eigenvectors, down-weights them in a regular scheme rather than totally taking them off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is called low-pass filtering on the spectrum of the graph </a:t>
            </a:r>
          </a:p>
        </p:txBody>
      </p:sp>
    </p:spTree>
    <p:extLst>
      <p:ext uri="{BB962C8B-B14F-4D97-AF65-F5344CB8AC3E}">
        <p14:creationId xmlns:p14="http://schemas.microsoft.com/office/powerpoint/2010/main" val="1147961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Imputation Step = Smoothing on Graph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05275" y="2390775"/>
            <a:ext cx="923925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35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253431"/>
            <a:ext cx="5372100" cy="2876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125" y="2253431"/>
            <a:ext cx="256222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791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77063"/>
            <a:ext cx="7886700" cy="994172"/>
          </a:xfrm>
        </p:spPr>
        <p:txBody>
          <a:bodyPr/>
          <a:lstStyle/>
          <a:p>
            <a:pPr algn="ctr"/>
            <a:r>
              <a:rPr lang="en-US" dirty="0">
                <a:ea typeface="Avenir Book" charset="0"/>
              </a:rPr>
              <a:t>Vertex Domain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752" y="2594061"/>
            <a:ext cx="3261910" cy="2187876"/>
          </a:xfrm>
        </p:spPr>
        <p:txBody>
          <a:bodyPr>
            <a:normAutofit/>
          </a:bodyPr>
          <a:lstStyle/>
          <a:p>
            <a:r>
              <a:rPr lang="en-US" dirty="0">
                <a:ea typeface="Avenir Book" charset="0"/>
              </a:rPr>
              <a:t>Smooths signal on graph</a:t>
            </a:r>
          </a:p>
          <a:p>
            <a:r>
              <a:rPr lang="en-US" dirty="0">
                <a:ea typeface="Avenir Book" charset="0"/>
              </a:rPr>
              <a:t>Takes weighted average of neighbor</a:t>
            </a:r>
          </a:p>
        </p:txBody>
      </p:sp>
      <p:pic>
        <p:nvPicPr>
          <p:cNvPr id="4" name="tsne_knn_vim (Converted)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46301" y="2112214"/>
            <a:ext cx="5297699" cy="397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0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CB861-00AE-6446-86CE-14ECA5B7A4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D057D9-66AB-9A44-84E4-F1A6B845F5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VuedMRPvKyIBbCuDhPHwO">
            <a:extLst>
              <a:ext uri="{FF2B5EF4-FFF2-40B4-BE49-F238E27FC236}">
                <a16:creationId xmlns:a16="http://schemas.microsoft.com/office/drawing/2014/main" id="{B613B179-09A4-4741-AE7B-647729AA4EB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9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a typeface="Avenir Book" charset="0"/>
              </a:rPr>
              <a:t>Low pass filter of Eigenvectors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79" y="1976255"/>
            <a:ext cx="8464303" cy="495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870" y="2471555"/>
            <a:ext cx="4974260" cy="409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81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856" y="1787398"/>
            <a:ext cx="2661162" cy="18604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2943" y="3647808"/>
            <a:ext cx="11897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No Smoothing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230" y="1779591"/>
            <a:ext cx="2638892" cy="1868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02082" y="3641698"/>
            <a:ext cx="4443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T=2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856" y="3851170"/>
            <a:ext cx="2626119" cy="19096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63726" y="5731441"/>
            <a:ext cx="4443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T=5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3830" y="3851171"/>
            <a:ext cx="2662325" cy="18974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67040" y="5687094"/>
            <a:ext cx="62068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T=100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28650" y="434355"/>
            <a:ext cx="7886700" cy="994172"/>
          </a:xfrm>
        </p:spPr>
        <p:txBody>
          <a:bodyPr/>
          <a:lstStyle/>
          <a:p>
            <a:pPr algn="ctr"/>
            <a:r>
              <a:rPr lang="en-US" dirty="0">
                <a:ea typeface="Avenir Book" charset="0"/>
              </a:rPr>
              <a:t>Frequency domain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95500" y="4367367"/>
            <a:ext cx="2195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Kills high frequency</a:t>
            </a:r>
          </a:p>
          <a:p>
            <a:pPr algn="l"/>
            <a:r>
              <a:rPr lang="en-US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10638313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536" y="1873405"/>
            <a:ext cx="5214578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original data with dropout</a:t>
            </a:r>
          </a:p>
        </p:txBody>
      </p:sp>
      <p:sp>
        <p:nvSpPr>
          <p:cNvPr id="13" name="Arc 12"/>
          <p:cNvSpPr/>
          <p:nvPr/>
        </p:nvSpPr>
        <p:spPr>
          <a:xfrm rot="16200000">
            <a:off x="1565864" y="4446407"/>
            <a:ext cx="813467" cy="768762"/>
          </a:xfrm>
          <a:prstGeom prst="arc">
            <a:avLst>
              <a:gd name="adj1" fmla="val 16200000"/>
              <a:gd name="adj2" fmla="val 263921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TextBox 13"/>
          <p:cNvSpPr txBox="1"/>
          <p:nvPr/>
        </p:nvSpPr>
        <p:spPr>
          <a:xfrm>
            <a:off x="1397411" y="4844375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venir Light" charset="0"/>
                <a:ea typeface="Avenir Light" charset="0"/>
                <a:cs typeface="Avenir Light" charset="0"/>
              </a:rPr>
              <a:t>missing values</a:t>
            </a:r>
          </a:p>
        </p:txBody>
      </p:sp>
    </p:spTree>
    <p:extLst>
      <p:ext uri="{BB962C8B-B14F-4D97-AF65-F5344CB8AC3E}">
        <p14:creationId xmlns:p14="http://schemas.microsoft.com/office/powerpoint/2010/main" val="621880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536" y="1873405"/>
            <a:ext cx="5214578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</p:spTree>
    <p:extLst>
      <p:ext uri="{BB962C8B-B14F-4D97-AF65-F5344CB8AC3E}">
        <p14:creationId xmlns:p14="http://schemas.microsoft.com/office/powerpoint/2010/main" val="418469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300" y="1873405"/>
            <a:ext cx="5211876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</p:spTree>
    <p:extLst>
      <p:ext uri="{BB962C8B-B14F-4D97-AF65-F5344CB8AC3E}">
        <p14:creationId xmlns:p14="http://schemas.microsoft.com/office/powerpoint/2010/main" val="909774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300" y="1873405"/>
            <a:ext cx="5211876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</p:spTree>
    <p:extLst>
      <p:ext uri="{BB962C8B-B14F-4D97-AF65-F5344CB8AC3E}">
        <p14:creationId xmlns:p14="http://schemas.microsoft.com/office/powerpoint/2010/main" val="12268155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536" y="1873405"/>
            <a:ext cx="5214578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</p:spTree>
    <p:extLst>
      <p:ext uri="{BB962C8B-B14F-4D97-AF65-F5344CB8AC3E}">
        <p14:creationId xmlns:p14="http://schemas.microsoft.com/office/powerpoint/2010/main" val="12188934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536" y="1873405"/>
            <a:ext cx="5214578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</p:spTree>
    <p:extLst>
      <p:ext uri="{BB962C8B-B14F-4D97-AF65-F5344CB8AC3E}">
        <p14:creationId xmlns:p14="http://schemas.microsoft.com/office/powerpoint/2010/main" val="1387485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536" y="1873405"/>
            <a:ext cx="5214578" cy="270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164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6847D-6DEF-1447-9C52-9D6ECB318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 should we choose?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D850CA-F7CB-314F-8213-88BE38D17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63" y="2332788"/>
            <a:ext cx="8448508" cy="25760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A8146E-1D40-EB4E-93A9-85AEDCFEC6E9}"/>
              </a:ext>
            </a:extLst>
          </p:cNvPr>
          <p:cNvSpPr txBox="1"/>
          <p:nvPr/>
        </p:nvSpPr>
        <p:spPr>
          <a:xfrm>
            <a:off x="1058779" y="5374105"/>
            <a:ext cx="7011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Separate “learning phase” from “stable phase”, quit when data stabilizes </a:t>
            </a:r>
          </a:p>
        </p:txBody>
      </p:sp>
    </p:spTree>
    <p:extLst>
      <p:ext uri="{BB962C8B-B14F-4D97-AF65-F5344CB8AC3E}">
        <p14:creationId xmlns:p14="http://schemas.microsoft.com/office/powerpoint/2010/main" val="3217823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460BA-2829-9340-885E-BD74E88CD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Latent structure in high dimensional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98608D-9E18-3040-B031-DC1D79D94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2134579"/>
            <a:ext cx="3679031" cy="367903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B7C3C8-EFE0-0947-97CE-E558AF71CD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9841" y="2134580"/>
            <a:ext cx="3679031" cy="36790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ECB5DA-00E0-4343-9B15-5FAC0F1795AD}"/>
              </a:ext>
            </a:extLst>
          </p:cNvPr>
          <p:cNvSpPr txBox="1"/>
          <p:nvPr/>
        </p:nvSpPr>
        <p:spPr>
          <a:xfrm>
            <a:off x="1839653" y="2320311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Ambient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18A41-AE49-AB4C-8B5C-F27B59CA3811}"/>
              </a:ext>
            </a:extLst>
          </p:cNvPr>
          <p:cNvSpPr txBox="1"/>
          <p:nvPr/>
        </p:nvSpPr>
        <p:spPr>
          <a:xfrm>
            <a:off x="5513034" y="2181812"/>
            <a:ext cx="1925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Low-dimensional</a:t>
            </a:r>
          </a:p>
          <a:p>
            <a:pPr algn="ctr"/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manifold</a:t>
            </a:r>
          </a:p>
        </p:txBody>
      </p:sp>
    </p:spTree>
    <p:extLst>
      <p:ext uri="{BB962C8B-B14F-4D97-AF65-F5344CB8AC3E}">
        <p14:creationId xmlns:p14="http://schemas.microsoft.com/office/powerpoint/2010/main" val="833044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D465A-4A28-2047-B2B3-59DD37008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Molecular Validation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93FAFD-4CC5-7048-8EB6-43F8B6F05B0C}"/>
              </a:ext>
            </a:extLst>
          </p:cNvPr>
          <p:cNvSpPr/>
          <p:nvPr/>
        </p:nvSpPr>
        <p:spPr>
          <a:xfrm>
            <a:off x="628650" y="6323720"/>
            <a:ext cx="6874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https://www.biorxiv.org/content/10.1101/786269v1.abstract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F6646E-29E0-4748-9360-BD241DF03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90692"/>
            <a:ext cx="9144000" cy="412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897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051" y="2006002"/>
            <a:ext cx="5885897" cy="4851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8DC17B-AA56-8746-9823-A04843B46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ea typeface="Avenir Book" charset="0"/>
              </a:rPr>
              <a:t>MAGIC recovers gene-gene relationships in an artificially dropped-out dataset</a:t>
            </a:r>
          </a:p>
        </p:txBody>
      </p:sp>
    </p:spTree>
    <p:extLst>
      <p:ext uri="{BB962C8B-B14F-4D97-AF65-F5344CB8AC3E}">
        <p14:creationId xmlns:p14="http://schemas.microsoft.com/office/powerpoint/2010/main" val="14965744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BCA3C-1AD2-A147-9A18-6AF579505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 vs Missing value Imputation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FC84A-8166-9548-8559-1F22866CFD3B}"/>
              </a:ext>
            </a:extLst>
          </p:cNvPr>
          <p:cNvSpPr txBox="1">
            <a:spLocks/>
          </p:cNvSpPr>
          <p:nvPr/>
        </p:nvSpPr>
        <p:spPr>
          <a:xfrm>
            <a:off x="628649" y="1825625"/>
            <a:ext cx="8141278" cy="4351338"/>
          </a:xfrm>
          <a:prstGeom prst="rect">
            <a:avLst/>
          </a:prstGeom>
        </p:spPr>
        <p:txBody>
          <a:bodyPr/>
          <a:lstStyle>
            <a:lvl1pPr marL="342900" indent="-342900" algn="l" defTabSz="385763" rtl="0" eaLnBrk="1" latinLnBrk="0" hangingPunct="1">
              <a:lnSpc>
                <a:spcPct val="90000"/>
              </a:lnSpc>
              <a:spcBef>
                <a:spcPts val="422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35781" indent="-34290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671513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64394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57275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060847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Denoising assumes that data has some noise, all entries have noise added to them </a:t>
            </a:r>
          </a:p>
          <a:p>
            <a:r>
              <a:rPr lang="en-US" dirty="0"/>
              <a:t>Missing value completion methods assume that the existing values are correct and that some values are missing (not measured)</a:t>
            </a:r>
          </a:p>
          <a:p>
            <a:r>
              <a:rPr lang="en-US" dirty="0"/>
              <a:t>Matrix completion is a way of filling in missing values </a:t>
            </a:r>
          </a:p>
          <a:p>
            <a:r>
              <a:rPr lang="en-US" dirty="0"/>
              <a:t>There is some literature in the single cell world trying to differentiate between true zeros and false zeros</a:t>
            </a:r>
          </a:p>
          <a:p>
            <a:pPr lvl="1"/>
            <a:r>
              <a:rPr lang="en-US" dirty="0"/>
              <a:t>People disagree on how this should be done</a:t>
            </a:r>
          </a:p>
          <a:p>
            <a:pPr lvl="1"/>
            <a:r>
              <a:rPr lang="en-US" dirty="0"/>
              <a:t>With a denoising viewpoint it is not necessary to </a:t>
            </a:r>
            <a:r>
              <a:rPr lang="en-US" dirty="0" err="1"/>
              <a:t>distingsuish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5130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F62E9-266D-FB48-927D-366DFDC06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MAGIC to LRA and matrix completion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DE0ECA-3D53-9145-808D-BF4673AF5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65" y="2018631"/>
            <a:ext cx="7717069" cy="424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544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8BFEF-1DAA-124D-B63D-CABEFDDD04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FDE125-B835-B647-B20C-4657AC36AC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FdXlmGtYUXmUKXSuYUtCb">
            <a:extLst>
              <a:ext uri="{FF2B5EF4-FFF2-40B4-BE49-F238E27FC236}">
                <a16:creationId xmlns:a16="http://schemas.microsoft.com/office/drawing/2014/main" id="{0102A313-580D-EC48-AE94-810A0C711C0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82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C14CE-C3D7-734C-8001-6EC7F3C26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Restoring expressions of characteristic markers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3CA2B5-51D0-7442-9B78-EF9F3057C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310" y="1690692"/>
            <a:ext cx="7131379" cy="414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4369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D4613-28D0-864C-852F-6D2F3AA6B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GFAP - marker for astrocytes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74235B-1893-C24E-97C3-4C032962D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16752"/>
            <a:ext cx="4380513" cy="3488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64A065-0AD6-914B-A92A-9FA8FB4C8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709" y="2482712"/>
            <a:ext cx="4162524" cy="31764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42745E-4F69-A241-9E96-C7C61A3269B2}"/>
              </a:ext>
            </a:extLst>
          </p:cNvPr>
          <p:cNvSpPr txBox="1"/>
          <p:nvPr/>
        </p:nvSpPr>
        <p:spPr>
          <a:xfrm>
            <a:off x="1274618" y="1939636"/>
            <a:ext cx="1349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MAGIC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0AE4D1-66A1-984D-B56C-8117817A6DD9}"/>
              </a:ext>
            </a:extLst>
          </p:cNvPr>
          <p:cNvSpPr txBox="1"/>
          <p:nvPr/>
        </p:nvSpPr>
        <p:spPr>
          <a:xfrm>
            <a:off x="5638801" y="1947420"/>
            <a:ext cx="167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Without MAGIC</a:t>
            </a:r>
          </a:p>
        </p:txBody>
      </p:sp>
    </p:spTree>
    <p:extLst>
      <p:ext uri="{BB962C8B-B14F-4D97-AF65-F5344CB8AC3E}">
        <p14:creationId xmlns:p14="http://schemas.microsoft.com/office/powerpoint/2010/main" val="6398405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E0BE6-8BD7-0149-8944-3DEEFDCCC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Gene Gene Relationships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A82C0B-2FD1-954D-A871-E14F3B9C0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236" y="1861704"/>
            <a:ext cx="5334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363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EF61-79BD-CF4B-A8C4-B777D9E69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data 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FD8AA-1E46-EB45-BD6E-1B0805E06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Diffusing or smoothing values over a graph can denoise data</a:t>
            </a:r>
          </a:p>
          <a:p>
            <a:endParaRPr lang="en-US" dirty="0"/>
          </a:p>
          <a:p>
            <a:r>
              <a:rPr lang="en-US" dirty="0"/>
              <a:t>This kind of denoising is similar to averaging expression values across neighbors</a:t>
            </a:r>
          </a:p>
          <a:p>
            <a:endParaRPr lang="en-US" dirty="0"/>
          </a:p>
          <a:p>
            <a:r>
              <a:rPr lang="en-US" dirty="0"/>
              <a:t>More diffusion = more denoising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145D12-B855-B74F-9EC9-AD5CA75D5164}"/>
              </a:ext>
            </a:extLst>
          </p:cNvPr>
          <p:cNvSpPr txBox="1"/>
          <p:nvPr/>
        </p:nvSpPr>
        <p:spPr>
          <a:xfrm>
            <a:off x="1468582" y="4830618"/>
            <a:ext cx="64192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What questions do you have?</a:t>
            </a:r>
          </a:p>
          <a:p>
            <a:pPr algn="ctr"/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Please submit on Slack</a:t>
            </a:r>
          </a:p>
        </p:txBody>
      </p:sp>
    </p:spTree>
    <p:extLst>
      <p:ext uri="{BB962C8B-B14F-4D97-AF65-F5344CB8AC3E}">
        <p14:creationId xmlns:p14="http://schemas.microsoft.com/office/powerpoint/2010/main" val="12786418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016876" y="1516760"/>
            <a:ext cx="7110248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6600" dirty="0">
                <a:solidFill>
                  <a:schemeClr val="bg1"/>
                </a:solidFill>
              </a:rPr>
              <a:t>Batch correction</a:t>
            </a:r>
            <a:endParaRPr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321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94248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Other uses of affinity matrices, eigenvectors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6497697" y="1525912"/>
            <a:ext cx="7886700" cy="4351338"/>
          </a:xfrm>
        </p:spPr>
        <p:txBody>
          <a:bodyPr/>
          <a:lstStyle/>
          <a:p>
            <a:r>
              <a:rPr lang="en-US" dirty="0"/>
              <a:t>Data Denoising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Batch normalization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Clustering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427C321-0488-B041-B1CB-B5BFE6AFD22A}"/>
              </a:ext>
            </a:extLst>
          </p:cNvPr>
          <p:cNvGrpSpPr/>
          <p:nvPr/>
        </p:nvGrpSpPr>
        <p:grpSpPr>
          <a:xfrm>
            <a:off x="4927289" y="2480555"/>
            <a:ext cx="4074003" cy="1590198"/>
            <a:chOff x="3050439" y="5082151"/>
            <a:chExt cx="4074003" cy="15901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EE8868D-B31A-174A-9069-4CFA53DF8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3589" y="5082151"/>
              <a:ext cx="1760853" cy="159019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7C6CCAB-11BF-0F42-819E-BFDA4EA11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50439" y="5128693"/>
              <a:ext cx="1698797" cy="1543656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3263505-35B5-B94E-A76A-2A06DE26BB7C}"/>
                </a:ext>
              </a:extLst>
            </p:cNvPr>
            <p:cNvCxnSpPr>
              <a:cxnSpLocks/>
            </p:cNvCxnSpPr>
            <p:nvPr/>
          </p:nvCxnSpPr>
          <p:spPr>
            <a:xfrm>
              <a:off x="4927290" y="5864266"/>
              <a:ext cx="31633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D4794566-45CC-B842-83C9-E1371CAF018B}"/>
              </a:ext>
            </a:extLst>
          </p:cNvPr>
          <p:cNvSpPr/>
          <p:nvPr/>
        </p:nvSpPr>
        <p:spPr>
          <a:xfrm>
            <a:off x="3878622" y="4489811"/>
            <a:ext cx="17059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16CFAA-1974-0446-99A5-DB1DBF6898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274" y="2480555"/>
            <a:ext cx="3926438" cy="1888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98DF92-FA23-9043-8E51-89D81AD022A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0535" y="5038223"/>
            <a:ext cx="2430533" cy="18197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DD56A9C-2C40-8440-A6A8-65F2C046BDBE}"/>
              </a:ext>
            </a:extLst>
          </p:cNvPr>
          <p:cNvSpPr/>
          <p:nvPr/>
        </p:nvSpPr>
        <p:spPr>
          <a:xfrm>
            <a:off x="1904666" y="1774200"/>
            <a:ext cx="60452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Data denoising and batch normalization</a:t>
            </a:r>
          </a:p>
        </p:txBody>
      </p:sp>
    </p:spTree>
    <p:extLst>
      <p:ext uri="{BB962C8B-B14F-4D97-AF65-F5344CB8AC3E}">
        <p14:creationId xmlns:p14="http://schemas.microsoft.com/office/powerpoint/2010/main" val="18170507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EF61-79BD-CF4B-A8C4-B777D9E69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Effects in Single Cell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FD8AA-1E46-EB45-BD6E-1B0805E06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Systematic, non-biological differences between samples due to measurement conditions</a:t>
            </a:r>
          </a:p>
          <a:p>
            <a:endParaRPr lang="en-US" dirty="0"/>
          </a:p>
          <a:p>
            <a:r>
              <a:rPr lang="en-US" dirty="0"/>
              <a:t>Differences could be due to ambient conditions (temperature, humidity), machine calibration,  differences in titration, bead/antibody batch,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r>
              <a:rPr lang="en-US" dirty="0"/>
              <a:t>Sometimes refers to actually actual biological differences but those that are “uninteresting” (background demographics rather than immediate drug effect). </a:t>
            </a:r>
          </a:p>
        </p:txBody>
      </p:sp>
    </p:spTree>
    <p:extLst>
      <p:ext uri="{BB962C8B-B14F-4D97-AF65-F5344CB8AC3E}">
        <p14:creationId xmlns:p14="http://schemas.microsoft.com/office/powerpoint/2010/main" val="12919648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Batch Effect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41273" y="2525568"/>
            <a:ext cx="35156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Samples become hard to compare</a:t>
            </a:r>
          </a:p>
          <a:p>
            <a:endParaRPr lang="en-US" dirty="0"/>
          </a:p>
          <a:p>
            <a:r>
              <a:rPr lang="en-US" dirty="0"/>
              <a:t>All genes, cell types seem different!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8D5DA2-40A4-A848-BF5A-336349AE6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133600"/>
            <a:ext cx="3871423" cy="261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505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989CD-8F54-1E49-89BD-486E08C7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detect batch effect?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8907C9-2A1E-E740-AD93-D931B0D287F6}"/>
              </a:ext>
            </a:extLst>
          </p:cNvPr>
          <p:cNvSpPr txBox="1"/>
          <p:nvPr/>
        </p:nvSpPr>
        <p:spPr>
          <a:xfrm>
            <a:off x="822613" y="6314330"/>
            <a:ext cx="1494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Visualization!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0A89AC-A9EC-5543-A8A8-5CE798B08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38308"/>
            <a:ext cx="6885709" cy="465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3710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EF61-79BD-CF4B-A8C4-B777D9E69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FD8AA-1E46-EB45-BD6E-1B0805E06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5727" y="1811770"/>
            <a:ext cx="450503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Diversity measures including Shannon entropy have been used to quantify the degree of “mixture” between samples </a:t>
            </a:r>
          </a:p>
          <a:p>
            <a:endParaRPr lang="en-US" b="1" dirty="0"/>
          </a:p>
          <a:p>
            <a:r>
              <a:rPr lang="en-US" dirty="0" err="1"/>
              <a:t>kBet</a:t>
            </a:r>
            <a:r>
              <a:rPr lang="en-US" dirty="0"/>
              <a:t> [</a:t>
            </a:r>
            <a:r>
              <a:rPr lang="en-US" dirty="0" err="1"/>
              <a:t>Buttner</a:t>
            </a:r>
            <a:r>
              <a:rPr lang="en-US" dirty="0"/>
              <a:t> et al] compare global population proportions to local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priori, we don’t know what the degree of mixture should be, but if batch correction works, it should increase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01C9AA-F90D-0440-8D63-4F60FD6AE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81" y="2099182"/>
            <a:ext cx="1981200" cy="78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D84EE2-FFDB-4242-82A5-2940FA65D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45" y="3519699"/>
            <a:ext cx="3646632" cy="253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506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Correction </a:t>
            </a:r>
          </a:p>
        </p:txBody>
      </p:sp>
      <p:sp>
        <p:nvSpPr>
          <p:cNvPr id="3" name="Rectangle 2"/>
          <p:cNvSpPr/>
          <p:nvPr/>
        </p:nvSpPr>
        <p:spPr>
          <a:xfrm>
            <a:off x="750742" y="1690692"/>
            <a:ext cx="65618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Take off </a:t>
            </a:r>
            <a:r>
              <a:rPr lang="en-US" dirty="0" err="1"/>
              <a:t>artifactual</a:t>
            </a:r>
            <a:r>
              <a:rPr lang="en-US" dirty="0"/>
              <a:t> variation and keep biological variation!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37101E-4F5F-9544-8738-9A13CF4DD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51" y="2312493"/>
            <a:ext cx="6317673" cy="42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431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A27E4-C8DD-C245-99F9-37619EDA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use PCA to correct batch effect?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0E49CB-DAB0-D442-BDD9-D44BF5C22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10" y="1860126"/>
            <a:ext cx="6816436" cy="484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492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45A4E-BA85-1340-8CC2-8D67ED8BC0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84CDD0-9C25-B146-99A6-6D313043FD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A8BHLXdXtwjBoRMpT3G0E">
            <a:extLst>
              <a:ext uri="{FF2B5EF4-FFF2-40B4-BE49-F238E27FC236}">
                <a16:creationId xmlns:a16="http://schemas.microsoft.com/office/drawing/2014/main" id="{F253409F-8E88-8E48-A405-8AE0A435686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812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3B412-DDBB-0D40-AF61-026E2F77A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noise is large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A2F3D-4934-8E43-B99B-933141409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48534"/>
            <a:ext cx="7886700" cy="4351338"/>
          </a:xfrm>
        </p:spPr>
        <p:txBody>
          <a:bodyPr/>
          <a:lstStyle/>
          <a:p>
            <a:r>
              <a:rPr lang="en-US" dirty="0"/>
              <a:t>Could be potentially addressed by removing first PC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FA085C-0007-AD4A-83F4-40EAE96E2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382" y="2044252"/>
            <a:ext cx="7121236" cy="481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372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PCA 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can address a linear shift in the data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cannot handle more complex non-linear effects 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7029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BB3CA-E94E-774C-A48D-48B865B2C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Cannonical</a:t>
            </a:r>
            <a:r>
              <a:rPr lang="en-US" dirty="0"/>
              <a:t> Correlation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7F47D3-D9AE-1D4D-A5B6-8F92C121A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57450"/>
            <a:ext cx="8305800" cy="19431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50CF34-AA41-EE42-AEA6-C91170C0EC16}"/>
              </a:ext>
            </a:extLst>
          </p:cNvPr>
          <p:cNvSpPr/>
          <p:nvPr/>
        </p:nvSpPr>
        <p:spPr>
          <a:xfrm>
            <a:off x="628650" y="4519274"/>
            <a:ext cx="64389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CCA : uses a variant of PCA that brings two sets of samples to a common space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cluster or perform other analysis in common space but cannot go back to original space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Finds linear axes of common variation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Thrown off by non-matching populations </a:t>
            </a:r>
          </a:p>
        </p:txBody>
      </p:sp>
    </p:spTree>
    <p:extLst>
      <p:ext uri="{BB962C8B-B14F-4D97-AF65-F5344CB8AC3E}">
        <p14:creationId xmlns:p14="http://schemas.microsoft.com/office/powerpoint/2010/main" val="3990503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016876" y="1516760"/>
            <a:ext cx="7110248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4400" dirty="0">
                <a:solidFill>
                  <a:schemeClr val="bg1"/>
                </a:solidFill>
              </a:rPr>
              <a:t>Using the manifold model to denoise data</a:t>
            </a:r>
            <a:endParaRPr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0994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Harmonic Alignment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36503A-5076-0749-8525-4B4461E73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28" y="2549236"/>
            <a:ext cx="7251744" cy="17483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14AC3D-A594-4F4E-8387-3B38926826CE}"/>
              </a:ext>
            </a:extLst>
          </p:cNvPr>
          <p:cNvSpPr txBox="1"/>
          <p:nvPr/>
        </p:nvSpPr>
        <p:spPr>
          <a:xfrm>
            <a:off x="409220" y="4738254"/>
            <a:ext cx="81061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Aligns the diffusion components of two datasets using a rigid rotation that maximizes</a:t>
            </a:r>
          </a:p>
          <a:p>
            <a:r>
              <a:rPr lang="en-US" dirty="0"/>
              <a:t>correlation of gene loadings onto eigenvectors </a:t>
            </a:r>
          </a:p>
          <a:p>
            <a:endParaRPr lang="en-US" dirty="0"/>
          </a:p>
          <a:p>
            <a:r>
              <a:rPr lang="en-US" dirty="0"/>
              <a:t>Simple rotation does not seem to handle all cases </a:t>
            </a:r>
          </a:p>
        </p:txBody>
      </p:sp>
    </p:spTree>
    <p:extLst>
      <p:ext uri="{BB962C8B-B14F-4D97-AF65-F5344CB8AC3E}">
        <p14:creationId xmlns:p14="http://schemas.microsoft.com/office/powerpoint/2010/main" val="20720123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Nearest Neighbors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Creates a graph between two datasets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Nearest neighbors in the other dataset could be “matching cells”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they have to be mutual!</a:t>
            </a:r>
          </a:p>
        </p:txBody>
      </p:sp>
      <p:sp>
        <p:nvSpPr>
          <p:cNvPr id="17" name="Oval 16"/>
          <p:cNvSpPr/>
          <p:nvPr/>
        </p:nvSpPr>
        <p:spPr>
          <a:xfrm>
            <a:off x="1025236" y="4711907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177636" y="5751000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177636" y="4864307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233051" y="4642630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330036" y="6194346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48150" y="6138938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408223" y="4753467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560623" y="4905867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616038" y="4684190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>
            <a:stCxn id="18" idx="6"/>
            <a:endCxn id="21" idx="3"/>
          </p:cNvCxnSpPr>
          <p:nvPr/>
        </p:nvCxnSpPr>
        <p:spPr>
          <a:xfrm flipV="1">
            <a:off x="1163782" y="4796363"/>
            <a:ext cx="89559" cy="5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1" idx="4"/>
            <a:endCxn id="20" idx="7"/>
          </p:cNvCxnSpPr>
          <p:nvPr/>
        </p:nvCxnSpPr>
        <p:spPr>
          <a:xfrm flipH="1">
            <a:off x="1295892" y="4822739"/>
            <a:ext cx="6432" cy="67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1"/>
            <a:endCxn id="20" idx="2"/>
          </p:cNvCxnSpPr>
          <p:nvPr/>
        </p:nvCxnSpPr>
        <p:spPr>
          <a:xfrm flipH="1">
            <a:off x="1177636" y="4890683"/>
            <a:ext cx="20290" cy="63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8" idx="4"/>
            <a:endCxn id="20" idx="2"/>
          </p:cNvCxnSpPr>
          <p:nvPr/>
        </p:nvCxnSpPr>
        <p:spPr>
          <a:xfrm>
            <a:off x="1094509" y="4892016"/>
            <a:ext cx="83127" cy="62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19" idx="2"/>
          </p:cNvCxnSpPr>
          <p:nvPr/>
        </p:nvCxnSpPr>
        <p:spPr>
          <a:xfrm flipV="1">
            <a:off x="856261" y="5841055"/>
            <a:ext cx="321375" cy="352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9" idx="5"/>
            <a:endCxn id="22" idx="0"/>
          </p:cNvCxnSpPr>
          <p:nvPr/>
        </p:nvCxnSpPr>
        <p:spPr>
          <a:xfrm>
            <a:off x="1295892" y="5904733"/>
            <a:ext cx="103417" cy="289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3" idx="6"/>
            <a:endCxn id="22" idx="2"/>
          </p:cNvCxnSpPr>
          <p:nvPr/>
        </p:nvCxnSpPr>
        <p:spPr>
          <a:xfrm>
            <a:off x="886696" y="6228993"/>
            <a:ext cx="443340" cy="55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4" idx="7"/>
          </p:cNvCxnSpPr>
          <p:nvPr/>
        </p:nvCxnSpPr>
        <p:spPr>
          <a:xfrm flipV="1">
            <a:off x="3526479" y="4774245"/>
            <a:ext cx="89559" cy="559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5" idx="7"/>
          </p:cNvCxnSpPr>
          <p:nvPr/>
        </p:nvCxnSpPr>
        <p:spPr>
          <a:xfrm flipV="1">
            <a:off x="3678879" y="4864299"/>
            <a:ext cx="6432" cy="6794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5" idx="1"/>
            <a:endCxn id="24" idx="5"/>
          </p:cNvCxnSpPr>
          <p:nvPr/>
        </p:nvCxnSpPr>
        <p:spPr>
          <a:xfrm flipH="1" flipV="1">
            <a:off x="3526479" y="4907200"/>
            <a:ext cx="54434" cy="2504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0" idx="6"/>
            <a:endCxn id="24" idx="2"/>
          </p:cNvCxnSpPr>
          <p:nvPr/>
        </p:nvCxnSpPr>
        <p:spPr>
          <a:xfrm flipV="1">
            <a:off x="1316182" y="4843522"/>
            <a:ext cx="2092041" cy="110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0" idx="6"/>
            <a:endCxn id="25" idx="3"/>
          </p:cNvCxnSpPr>
          <p:nvPr/>
        </p:nvCxnSpPr>
        <p:spPr>
          <a:xfrm>
            <a:off x="1316182" y="4954362"/>
            <a:ext cx="2264731" cy="105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4" idx="1"/>
            <a:endCxn id="21" idx="6"/>
          </p:cNvCxnSpPr>
          <p:nvPr/>
        </p:nvCxnSpPr>
        <p:spPr>
          <a:xfrm flipH="1" flipV="1">
            <a:off x="1371597" y="4732685"/>
            <a:ext cx="2056916" cy="4715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4" idx="3"/>
            <a:endCxn id="20" idx="6"/>
          </p:cNvCxnSpPr>
          <p:nvPr/>
        </p:nvCxnSpPr>
        <p:spPr>
          <a:xfrm flipH="1">
            <a:off x="1316182" y="4907200"/>
            <a:ext cx="2112331" cy="4716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8" idx="0"/>
            <a:endCxn id="24" idx="3"/>
          </p:cNvCxnSpPr>
          <p:nvPr/>
        </p:nvCxnSpPr>
        <p:spPr>
          <a:xfrm flipV="1">
            <a:off x="1246909" y="5059600"/>
            <a:ext cx="2334004" cy="691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768839" y="4197246"/>
            <a:ext cx="1849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Mutual neighbors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518348" y="5636302"/>
            <a:ext cx="229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Non-mutual neighbors</a:t>
            </a:r>
          </a:p>
        </p:txBody>
      </p:sp>
    </p:spTree>
    <p:extLst>
      <p:ext uri="{BB962C8B-B14F-4D97-AF65-F5344CB8AC3E}">
        <p14:creationId xmlns:p14="http://schemas.microsoft.com/office/powerpoint/2010/main" val="9827038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Nearest Neighbors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31" y="1532846"/>
            <a:ext cx="7180289" cy="39042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9705" y="5906125"/>
            <a:ext cx="656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MNNs to find out the direction of the batch effect and correct it.</a:t>
            </a:r>
          </a:p>
        </p:txBody>
      </p:sp>
    </p:spTree>
    <p:extLst>
      <p:ext uri="{BB962C8B-B14F-4D97-AF65-F5344CB8AC3E}">
        <p14:creationId xmlns:p14="http://schemas.microsoft.com/office/powerpoint/2010/main" val="4165556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/>
          <p:cNvSpPr/>
          <p:nvPr/>
        </p:nvSpPr>
        <p:spPr>
          <a:xfrm>
            <a:off x="5151135" y="3926297"/>
            <a:ext cx="1304144" cy="118422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MNN with MAGIC </a:t>
            </a:r>
          </a:p>
        </p:txBody>
      </p:sp>
      <p:sp>
        <p:nvSpPr>
          <p:cNvPr id="3" name="Oval 2"/>
          <p:cNvSpPr/>
          <p:nvPr/>
        </p:nvSpPr>
        <p:spPr>
          <a:xfrm>
            <a:off x="1025236" y="3048000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177636" y="4087093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77636" y="3200400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233051" y="2978723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330036" y="4530439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48150" y="4475031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408223" y="3089560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560623" y="3241960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616038" y="3020283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32910" y="4170218"/>
            <a:ext cx="138546" cy="1801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685310" y="4613564"/>
            <a:ext cx="138546" cy="1801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103424" y="4558156"/>
            <a:ext cx="138546" cy="1801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>
            <a:stCxn id="3" idx="6"/>
            <a:endCxn id="6" idx="3"/>
          </p:cNvCxnSpPr>
          <p:nvPr/>
        </p:nvCxnSpPr>
        <p:spPr>
          <a:xfrm flipV="1">
            <a:off x="1163782" y="3132456"/>
            <a:ext cx="89559" cy="5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6" idx="4"/>
            <a:endCxn id="5" idx="7"/>
          </p:cNvCxnSpPr>
          <p:nvPr/>
        </p:nvCxnSpPr>
        <p:spPr>
          <a:xfrm flipH="1">
            <a:off x="1295892" y="3158832"/>
            <a:ext cx="6432" cy="67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5" idx="1"/>
            <a:endCxn id="5" idx="2"/>
          </p:cNvCxnSpPr>
          <p:nvPr/>
        </p:nvCxnSpPr>
        <p:spPr>
          <a:xfrm flipH="1">
            <a:off x="1177636" y="3226776"/>
            <a:ext cx="20290" cy="63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3" idx="4"/>
            <a:endCxn id="5" idx="2"/>
          </p:cNvCxnSpPr>
          <p:nvPr/>
        </p:nvCxnSpPr>
        <p:spPr>
          <a:xfrm>
            <a:off x="1094509" y="3228109"/>
            <a:ext cx="83127" cy="62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4" idx="2"/>
          </p:cNvCxnSpPr>
          <p:nvPr/>
        </p:nvCxnSpPr>
        <p:spPr>
          <a:xfrm flipV="1">
            <a:off x="856261" y="4177148"/>
            <a:ext cx="321375" cy="352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4" idx="5"/>
            <a:endCxn id="7" idx="0"/>
          </p:cNvCxnSpPr>
          <p:nvPr/>
        </p:nvCxnSpPr>
        <p:spPr>
          <a:xfrm>
            <a:off x="1295892" y="4240826"/>
            <a:ext cx="103417" cy="289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8" idx="6"/>
            <a:endCxn id="7" idx="2"/>
          </p:cNvCxnSpPr>
          <p:nvPr/>
        </p:nvCxnSpPr>
        <p:spPr>
          <a:xfrm>
            <a:off x="886696" y="4565086"/>
            <a:ext cx="443340" cy="55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4" idx="7"/>
            <a:endCxn id="12" idx="3"/>
          </p:cNvCxnSpPr>
          <p:nvPr/>
        </p:nvCxnSpPr>
        <p:spPr>
          <a:xfrm flipV="1">
            <a:off x="3221680" y="4323951"/>
            <a:ext cx="331520" cy="26058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13" idx="0"/>
          </p:cNvCxnSpPr>
          <p:nvPr/>
        </p:nvCxnSpPr>
        <p:spPr>
          <a:xfrm>
            <a:off x="3630877" y="4350327"/>
            <a:ext cx="123706" cy="26323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4" idx="5"/>
            <a:endCxn id="13" idx="3"/>
          </p:cNvCxnSpPr>
          <p:nvPr/>
        </p:nvCxnSpPr>
        <p:spPr>
          <a:xfrm>
            <a:off x="3221680" y="4711889"/>
            <a:ext cx="483920" cy="5540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9" idx="7"/>
            <a:endCxn id="11" idx="2"/>
          </p:cNvCxnSpPr>
          <p:nvPr/>
        </p:nvCxnSpPr>
        <p:spPr>
          <a:xfrm flipV="1">
            <a:off x="3526479" y="3110338"/>
            <a:ext cx="89559" cy="559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0" idx="7"/>
            <a:endCxn id="11" idx="4"/>
          </p:cNvCxnSpPr>
          <p:nvPr/>
        </p:nvCxnSpPr>
        <p:spPr>
          <a:xfrm flipV="1">
            <a:off x="3678879" y="3200392"/>
            <a:ext cx="6432" cy="6794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10" idx="1"/>
            <a:endCxn id="9" idx="5"/>
          </p:cNvCxnSpPr>
          <p:nvPr/>
        </p:nvCxnSpPr>
        <p:spPr>
          <a:xfrm flipH="1" flipV="1">
            <a:off x="3526479" y="3243293"/>
            <a:ext cx="54434" cy="2504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" idx="6"/>
            <a:endCxn id="9" idx="2"/>
          </p:cNvCxnSpPr>
          <p:nvPr/>
        </p:nvCxnSpPr>
        <p:spPr>
          <a:xfrm flipV="1">
            <a:off x="1316182" y="3179615"/>
            <a:ext cx="2092041" cy="110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" idx="6"/>
            <a:endCxn id="10" idx="3"/>
          </p:cNvCxnSpPr>
          <p:nvPr/>
        </p:nvCxnSpPr>
        <p:spPr>
          <a:xfrm>
            <a:off x="1316182" y="3290455"/>
            <a:ext cx="2264731" cy="105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9" idx="1"/>
            <a:endCxn id="6" idx="6"/>
          </p:cNvCxnSpPr>
          <p:nvPr/>
        </p:nvCxnSpPr>
        <p:spPr>
          <a:xfrm flipH="1" flipV="1">
            <a:off x="1371597" y="3068778"/>
            <a:ext cx="2056916" cy="4715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9" idx="3"/>
            <a:endCxn id="5" idx="6"/>
          </p:cNvCxnSpPr>
          <p:nvPr/>
        </p:nvCxnSpPr>
        <p:spPr>
          <a:xfrm flipH="1">
            <a:off x="1316182" y="3243293"/>
            <a:ext cx="2112331" cy="4716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Left Bracket 72"/>
          <p:cNvSpPr/>
          <p:nvPr/>
        </p:nvSpPr>
        <p:spPr>
          <a:xfrm>
            <a:off x="4904509" y="2479964"/>
            <a:ext cx="401782" cy="272934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Bracket 73"/>
          <p:cNvSpPr/>
          <p:nvPr/>
        </p:nvSpPr>
        <p:spPr>
          <a:xfrm>
            <a:off x="7982728" y="2454213"/>
            <a:ext cx="346364" cy="272934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126636" y="2634664"/>
            <a:ext cx="1304144" cy="1184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Within 1</a:t>
            </a:r>
          </a:p>
        </p:txBody>
      </p:sp>
      <p:sp>
        <p:nvSpPr>
          <p:cNvPr id="76" name="Rectangle 75"/>
          <p:cNvSpPr/>
          <p:nvPr/>
        </p:nvSpPr>
        <p:spPr>
          <a:xfrm>
            <a:off x="6690838" y="3937665"/>
            <a:ext cx="1304144" cy="118422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Within 2</a:t>
            </a:r>
          </a:p>
        </p:txBody>
      </p:sp>
      <p:sp>
        <p:nvSpPr>
          <p:cNvPr id="77" name="Rectangle 76"/>
          <p:cNvSpPr/>
          <p:nvPr/>
        </p:nvSpPr>
        <p:spPr>
          <a:xfrm>
            <a:off x="6678584" y="2634663"/>
            <a:ext cx="1304144" cy="1184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5140606" y="3926298"/>
            <a:ext cx="1304144" cy="118422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From 2-&gt;1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78584" y="2634663"/>
            <a:ext cx="1304144" cy="1184223"/>
          </a:xfrm>
          <a:prstGeom prst="rect">
            <a:avLst/>
          </a:prstGeom>
          <a:solidFill>
            <a:schemeClr val="accent2">
              <a:alpha val="4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From 1-&gt;2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856261" y="2323475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B1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3408223" y="2454213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B2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28650" y="5651292"/>
            <a:ext cx="6591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Uses softer affinity matrix and pulls the data in to correct the result</a:t>
            </a:r>
          </a:p>
        </p:txBody>
      </p:sp>
    </p:spTree>
    <p:extLst>
      <p:ext uri="{BB962C8B-B14F-4D97-AF65-F5344CB8AC3E}">
        <p14:creationId xmlns:p14="http://schemas.microsoft.com/office/powerpoint/2010/main" val="3434943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76" y="835572"/>
            <a:ext cx="8557848" cy="543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385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249FE-22F4-E741-81B1-A6B25DDE0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MNN with MAGIC Correction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93EABC-A2A9-C945-86EF-BE47D92B6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153" y="2310365"/>
            <a:ext cx="3208465" cy="21289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EA9758-EFBE-A040-8D84-02EAE4B14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2258290"/>
            <a:ext cx="3358677" cy="22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4796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A94AE-5A0A-F74C-80E8-60E9F96F13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F3B4B2-E3E5-F14F-B82D-26016335E3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mnsSK1uYGDPag7UUXFzhc">
            <a:extLst>
              <a:ext uri="{FF2B5EF4-FFF2-40B4-BE49-F238E27FC236}">
                <a16:creationId xmlns:a16="http://schemas.microsoft.com/office/drawing/2014/main" id="{CBD90A46-A171-B549-BFFE-806EE31CC96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936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EF61-79BD-CF4B-A8C4-B777D9E69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data 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FD8AA-1E46-EB45-BD6E-1B0805E06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Batch effects are sample-specific changes in measurements</a:t>
            </a:r>
          </a:p>
          <a:p>
            <a:endParaRPr lang="en-US" dirty="0"/>
          </a:p>
          <a:p>
            <a:r>
              <a:rPr lang="en-US" dirty="0"/>
              <a:t>The goal of batch-normalization is to align cells of the same “type” across samples</a:t>
            </a:r>
          </a:p>
          <a:p>
            <a:endParaRPr lang="en-US" dirty="0"/>
          </a:p>
          <a:p>
            <a:r>
              <a:rPr lang="en-US" dirty="0"/>
              <a:t>Mutual nearest neighbors (MNN) normalized batches by matching cells that are both close to each other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DBBF5F-C5D8-DD45-931D-59C39219F2D8}"/>
              </a:ext>
            </a:extLst>
          </p:cNvPr>
          <p:cNvSpPr txBox="1"/>
          <p:nvPr/>
        </p:nvSpPr>
        <p:spPr>
          <a:xfrm>
            <a:off x="1477818" y="5089236"/>
            <a:ext cx="64192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What questions do you have?</a:t>
            </a:r>
          </a:p>
          <a:p>
            <a:pPr algn="ctr"/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Please submit on Slack</a:t>
            </a:r>
          </a:p>
        </p:txBody>
      </p:sp>
    </p:spTree>
    <p:extLst>
      <p:ext uri="{BB962C8B-B14F-4D97-AF65-F5344CB8AC3E}">
        <p14:creationId xmlns:p14="http://schemas.microsoft.com/office/powerpoint/2010/main" val="3281383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E2D06-0A5B-924D-99FD-42701A1D4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Ronald Fisher’s Principles of Experimental Design (1935)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F5E0C-0F09-7648-B75F-FAA2FD4FF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40114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600" dirty="0"/>
              <a:t>Randomization</a:t>
            </a:r>
          </a:p>
          <a:p>
            <a:pPr lvl="1"/>
            <a:r>
              <a:rPr lang="en-US" sz="2800" dirty="0"/>
              <a:t>Avoid systematic biases in sample preparation and processing to create homogenous groups</a:t>
            </a:r>
          </a:p>
          <a:p>
            <a:pPr marL="457200" indent="-457200">
              <a:buFont typeface="+mj-lt"/>
              <a:buAutoNum type="arabicPeriod"/>
            </a:pPr>
            <a:endParaRPr lang="en-US" sz="3600" dirty="0"/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Replication</a:t>
            </a:r>
          </a:p>
          <a:p>
            <a:pPr lvl="1"/>
            <a:r>
              <a:rPr lang="en-US" sz="2800" dirty="0"/>
              <a:t>Do the experiment multiple times</a:t>
            </a:r>
          </a:p>
          <a:p>
            <a:pPr marL="457200" indent="-457200">
              <a:buFont typeface="+mj-lt"/>
              <a:buAutoNum type="arabicPeriod"/>
            </a:pPr>
            <a:endParaRPr lang="en-US" sz="3600" dirty="0"/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Controls</a:t>
            </a:r>
          </a:p>
          <a:p>
            <a:pPr lvl="1"/>
            <a:r>
              <a:rPr lang="en-US" sz="3000" dirty="0"/>
              <a:t>Make sure you have proper negative controls that isolate your experimental variable</a:t>
            </a:r>
          </a:p>
        </p:txBody>
      </p:sp>
    </p:spTree>
    <p:extLst>
      <p:ext uri="{BB962C8B-B14F-4D97-AF65-F5344CB8AC3E}">
        <p14:creationId xmlns:p14="http://schemas.microsoft.com/office/powerpoint/2010/main" val="18175075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016876" y="1516760"/>
            <a:ext cx="7110248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Compositional Analysis</a:t>
            </a:r>
            <a:endParaRPr sz="60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A31E00-20BE-AF45-86A4-6AF7138BD6CE}"/>
              </a:ext>
            </a:extLst>
          </p:cNvPr>
          <p:cNvSpPr/>
          <p:nvPr/>
        </p:nvSpPr>
        <p:spPr>
          <a:xfrm>
            <a:off x="3223105" y="4413377"/>
            <a:ext cx="2697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http://</a:t>
            </a:r>
            <a:r>
              <a:rPr lang="en-US" dirty="0" err="1">
                <a:solidFill>
                  <a:schemeClr val="accent5"/>
                </a:solidFill>
              </a:rPr>
              <a:t>bit.ly</a:t>
            </a:r>
            <a:r>
              <a:rPr lang="en-US" dirty="0">
                <a:solidFill>
                  <a:schemeClr val="accent5"/>
                </a:solidFill>
              </a:rPr>
              <a:t>/</a:t>
            </a:r>
            <a:r>
              <a:rPr lang="en-US" dirty="0" err="1">
                <a:solidFill>
                  <a:schemeClr val="accent5"/>
                </a:solidFill>
              </a:rPr>
              <a:t>MELD_lecture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040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2D8A7-8395-9044-8247-42598D730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 by eliminating dimensions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8187F-5300-4B48-B34E-C521D02858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number of dimensions in a data that are independent are called RANK </a:t>
            </a:r>
          </a:p>
          <a:p>
            <a:r>
              <a:rPr lang="en-US" dirty="0"/>
              <a:t>You can denoise data by lowering rank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38305E-AE05-C340-BF08-AF44E5A6F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90692"/>
            <a:ext cx="4305300" cy="276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9C6A14-8E95-1241-B124-A4EB0D3C1E34}"/>
              </a:ext>
            </a:extLst>
          </p:cNvPr>
          <p:cNvSpPr txBox="1"/>
          <p:nvPr/>
        </p:nvSpPr>
        <p:spPr>
          <a:xfrm>
            <a:off x="4918364" y="4752109"/>
            <a:ext cx="137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Noisy image </a:t>
            </a:r>
          </a:p>
        </p:txBody>
      </p:sp>
    </p:spTree>
    <p:extLst>
      <p:ext uri="{BB962C8B-B14F-4D97-AF65-F5344CB8AC3E}">
        <p14:creationId xmlns:p14="http://schemas.microsoft.com/office/powerpoint/2010/main" val="28662841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8E4D82-D73D-6D43-AC85-F5ABF568510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2463" y="2743863"/>
            <a:ext cx="4121074" cy="21773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4F6B7F-C9E4-9043-85F0-B8DF546674E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463" y="2849696"/>
            <a:ext cx="4121074" cy="21773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3BAC37-B99F-9646-98C2-3B8835AF565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8463" y="2955529"/>
            <a:ext cx="4121074" cy="21773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68D6B3-B837-0A4A-9E83-31D444663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1463" y="3061363"/>
            <a:ext cx="4121074" cy="21773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F07AB9-324F-D140-8257-F8F9E766ED54}"/>
              </a:ext>
            </a:extLst>
          </p:cNvPr>
          <p:cNvSpPr txBox="1"/>
          <p:nvPr/>
        </p:nvSpPr>
        <p:spPr>
          <a:xfrm>
            <a:off x="1044689" y="3826865"/>
            <a:ext cx="135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yriad Pro" panose="020B0503030403020204" pitchFamily="34" charset="0"/>
              </a:rPr>
              <a:t>Cells</a:t>
            </a:r>
          </a:p>
          <a:p>
            <a:pPr algn="ctr"/>
            <a:r>
              <a:rPr lang="en-US" dirty="0">
                <a:latin typeface="Myriad Pro" panose="020B0503030403020204" pitchFamily="34" charset="0"/>
              </a:rPr>
              <a:t>(1K – 10M)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7BEE42-27CB-6348-9444-8497230D4170}"/>
              </a:ext>
            </a:extLst>
          </p:cNvPr>
          <p:cNvSpPr txBox="1"/>
          <p:nvPr/>
        </p:nvSpPr>
        <p:spPr>
          <a:xfrm>
            <a:off x="3704736" y="5487531"/>
            <a:ext cx="1734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yriad Pro" panose="020B0503030403020204" pitchFamily="34" charset="0"/>
              </a:rPr>
              <a:t>Genes / Proteins</a:t>
            </a:r>
          </a:p>
          <a:p>
            <a:pPr algn="ctr"/>
            <a:r>
              <a:rPr lang="en-US" dirty="0">
                <a:latin typeface="Myriad Pro" panose="020B0503030403020204" pitchFamily="34" charset="0"/>
              </a:rPr>
              <a:t>(10-10K)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FB458C-793D-DF46-93DB-6A2D5B85AFC6}"/>
              </a:ext>
            </a:extLst>
          </p:cNvPr>
          <p:cNvSpPr txBox="1"/>
          <p:nvPr/>
        </p:nvSpPr>
        <p:spPr>
          <a:xfrm>
            <a:off x="1406563" y="2283365"/>
            <a:ext cx="135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yriad Pro" panose="020B0503030403020204" pitchFamily="34" charset="0"/>
              </a:rPr>
              <a:t>Samples</a:t>
            </a:r>
          </a:p>
          <a:p>
            <a:pPr algn="ctr"/>
            <a:r>
              <a:rPr lang="en-US" dirty="0">
                <a:latin typeface="Myriad Pro" panose="020B0503030403020204" pitchFamily="34" charset="0"/>
              </a:rPr>
              <a:t>(1-10)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6C0DC57-5693-9A40-8778-89936D071118}"/>
              </a:ext>
            </a:extLst>
          </p:cNvPr>
          <p:cNvCxnSpPr>
            <a:cxnSpLocks/>
          </p:cNvCxnSpPr>
          <p:nvPr/>
        </p:nvCxnSpPr>
        <p:spPr>
          <a:xfrm flipV="1">
            <a:off x="2346363" y="2699196"/>
            <a:ext cx="292100" cy="2351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ADC611-DEE8-5041-8B0D-AD42B1119DC4}"/>
              </a:ext>
            </a:extLst>
          </p:cNvPr>
          <p:cNvCxnSpPr>
            <a:cxnSpLocks/>
          </p:cNvCxnSpPr>
          <p:nvPr/>
        </p:nvCxnSpPr>
        <p:spPr>
          <a:xfrm flipV="1">
            <a:off x="2346363" y="3448175"/>
            <a:ext cx="0" cy="140371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8D67FCC-E5A0-FB43-90C1-01E7DB7C69FF}"/>
              </a:ext>
            </a:extLst>
          </p:cNvPr>
          <p:cNvCxnSpPr>
            <a:cxnSpLocks/>
          </p:cNvCxnSpPr>
          <p:nvPr/>
        </p:nvCxnSpPr>
        <p:spPr>
          <a:xfrm>
            <a:off x="3340176" y="5370367"/>
            <a:ext cx="237482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C5AB845A-9F87-6248-B321-96F31181D617}"/>
              </a:ext>
            </a:extLst>
          </p:cNvPr>
          <p:cNvSpPr txBox="1">
            <a:spLocks/>
          </p:cNvSpPr>
          <p:nvPr/>
        </p:nvSpPr>
        <p:spPr>
          <a:xfrm>
            <a:off x="438700" y="763664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/>
              <a:t>Single Cell Data</a:t>
            </a:r>
            <a:endParaRPr lang="en-US" sz="4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49F2C8-4F07-EC4A-9E14-2E6E9733AD4B}"/>
              </a:ext>
            </a:extLst>
          </p:cNvPr>
          <p:cNvSpPr/>
          <p:nvPr/>
        </p:nvSpPr>
        <p:spPr>
          <a:xfrm>
            <a:off x="67673" y="6463533"/>
            <a:ext cx="2697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http://</a:t>
            </a:r>
            <a:r>
              <a:rPr lang="en-US" dirty="0" err="1">
                <a:solidFill>
                  <a:schemeClr val="accent5"/>
                </a:solidFill>
              </a:rPr>
              <a:t>bit.ly</a:t>
            </a:r>
            <a:r>
              <a:rPr lang="en-US" dirty="0">
                <a:solidFill>
                  <a:schemeClr val="accent5"/>
                </a:solidFill>
              </a:rPr>
              <a:t>/</a:t>
            </a:r>
            <a:r>
              <a:rPr lang="en-US" dirty="0" err="1">
                <a:solidFill>
                  <a:schemeClr val="accent5"/>
                </a:solidFill>
              </a:rPr>
              <a:t>MELD_lecture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8418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D330D5-5A55-7F41-931F-86D5E77FB120}"/>
              </a:ext>
            </a:extLst>
          </p:cNvPr>
          <p:cNvSpPr txBox="1">
            <a:spLocks/>
          </p:cNvSpPr>
          <p:nvPr/>
        </p:nvSpPr>
        <p:spPr>
          <a:xfrm>
            <a:off x="628650" y="24320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28932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50" b="1" i="0" kern="1200">
                <a:solidFill>
                  <a:schemeClr val="tx1"/>
                </a:solidFill>
                <a:latin typeface="Myriad Pro Light" charset="0"/>
                <a:ea typeface="Myriad Pro Light" charset="0"/>
                <a:cs typeface="Myriad Pr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6D49E-E605-8C44-B02F-39CD7BEEAE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2991" y="1469918"/>
            <a:ext cx="7886700" cy="52648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8C5BD-055F-FA4B-807B-BF70FB8AF1F6}"/>
              </a:ext>
            </a:extLst>
          </p:cNvPr>
          <p:cNvSpPr/>
          <p:nvPr/>
        </p:nvSpPr>
        <p:spPr>
          <a:xfrm>
            <a:off x="2189069" y="6180463"/>
            <a:ext cx="1784733" cy="539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5B6A3D-FD39-2945-ACF3-2723502F3E9C}"/>
                  </a:ext>
                </a:extLst>
              </p:cNvPr>
              <p:cNvSpPr txBox="1"/>
              <p:nvPr/>
            </p:nvSpPr>
            <p:spPr>
              <a:xfrm>
                <a:off x="5128374" y="5014500"/>
                <a:ext cx="2895921" cy="7516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5B6A3D-FD39-2945-ACF3-2723502F3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74" y="5014500"/>
                <a:ext cx="2895921" cy="751616"/>
              </a:xfrm>
              <a:prstGeom prst="rect">
                <a:avLst/>
              </a:prstGeom>
              <a:blipFill>
                <a:blip r:embed="rId3"/>
                <a:stretch>
                  <a:fillRect l="-873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2F652A1-F808-7A42-93B4-44044AB2DBF4}"/>
              </a:ext>
            </a:extLst>
          </p:cNvPr>
          <p:cNvSpPr txBox="1"/>
          <p:nvPr/>
        </p:nvSpPr>
        <p:spPr>
          <a:xfrm>
            <a:off x="5085662" y="4523248"/>
            <a:ext cx="3020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Kernel used to build the graph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C3960A-B4BE-754F-92DD-F58B30E25BBD}"/>
              </a:ext>
            </a:extLst>
          </p:cNvPr>
          <p:cNvSpPr/>
          <p:nvPr/>
        </p:nvSpPr>
        <p:spPr>
          <a:xfrm>
            <a:off x="7545989" y="2090057"/>
            <a:ext cx="705906" cy="13389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DF92D9-1B3E-6746-AECC-9F2788632EFC}"/>
              </a:ext>
            </a:extLst>
          </p:cNvPr>
          <p:cNvSpPr/>
          <p:nvPr/>
        </p:nvSpPr>
        <p:spPr>
          <a:xfrm>
            <a:off x="7554844" y="3244334"/>
            <a:ext cx="170895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A28D84-F66A-BD41-91F3-F7D995C24CC4}"/>
              </a:ext>
            </a:extLst>
          </p:cNvPr>
          <p:cNvSpPr/>
          <p:nvPr/>
        </p:nvSpPr>
        <p:spPr>
          <a:xfrm>
            <a:off x="7818299" y="3244334"/>
            <a:ext cx="170895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D41B36-DEDE-484C-85CC-5B9597FE0DE8}"/>
              </a:ext>
            </a:extLst>
          </p:cNvPr>
          <p:cNvSpPr/>
          <p:nvPr/>
        </p:nvSpPr>
        <p:spPr>
          <a:xfrm>
            <a:off x="232475" y="4049139"/>
            <a:ext cx="8462625" cy="26856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964626-0CD2-E34F-97C9-A64F3B20BCC1}"/>
              </a:ext>
            </a:extLst>
          </p:cNvPr>
          <p:cNvSpPr/>
          <p:nvPr/>
        </p:nvSpPr>
        <p:spPr>
          <a:xfrm flipV="1">
            <a:off x="4913524" y="3613665"/>
            <a:ext cx="3174678" cy="5878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04E0AC-200A-7F4F-BD5B-0B84F1283443}"/>
              </a:ext>
            </a:extLst>
          </p:cNvPr>
          <p:cNvSpPr/>
          <p:nvPr/>
        </p:nvSpPr>
        <p:spPr>
          <a:xfrm flipH="1" flipV="1">
            <a:off x="4607865" y="3445132"/>
            <a:ext cx="324168" cy="9249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605C0BA-6F93-3D40-9049-2E42E9F2ECB6}"/>
              </a:ext>
            </a:extLst>
          </p:cNvPr>
          <p:cNvSpPr txBox="1">
            <a:spLocks/>
          </p:cNvSpPr>
          <p:nvPr/>
        </p:nvSpPr>
        <p:spPr>
          <a:xfrm>
            <a:off x="382137" y="167560"/>
            <a:ext cx="83797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i="0" kern="1200">
                <a:solidFill>
                  <a:schemeClr val="tx1"/>
                </a:solidFill>
                <a:latin typeface="Myriad Pro Light" charset="0"/>
                <a:ea typeface="Myriad Pro Light" charset="0"/>
                <a:cs typeface="Myriad Pro Light" charset="0"/>
              </a:defRPr>
            </a:lvl1pPr>
          </a:lstStyle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Common experimental setup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4AD50-E325-4047-B960-6A678E937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71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47BB6C-B12B-5544-B084-22AE174A30A8}"/>
              </a:ext>
            </a:extLst>
          </p:cNvPr>
          <p:cNvSpPr/>
          <p:nvPr/>
        </p:nvSpPr>
        <p:spPr>
          <a:xfrm>
            <a:off x="2071077" y="2672862"/>
            <a:ext cx="593969" cy="32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18FD6B-2534-DA45-AD0F-D8180626D0FA}"/>
              </a:ext>
            </a:extLst>
          </p:cNvPr>
          <p:cNvSpPr txBox="1"/>
          <p:nvPr/>
        </p:nvSpPr>
        <p:spPr>
          <a:xfrm>
            <a:off x="2065426" y="2641987"/>
            <a:ext cx="68634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Treat</a:t>
            </a:r>
          </a:p>
        </p:txBody>
      </p:sp>
    </p:spTree>
    <p:extLst>
      <p:ext uri="{BB962C8B-B14F-4D97-AF65-F5344CB8AC3E}">
        <p14:creationId xmlns:p14="http://schemas.microsoft.com/office/powerpoint/2010/main" val="4472092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EA814-C489-424C-A273-5DF7F00C2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52" y="387572"/>
            <a:ext cx="8237948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Goal: Quantify difference in data density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FF2562-4FCE-3943-A950-F5FB455BB8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441787" y="1844779"/>
            <a:ext cx="4450644" cy="39056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0ECEA5-A661-8440-B062-2B40D2E513C4}"/>
              </a:ext>
            </a:extLst>
          </p:cNvPr>
          <p:cNvSpPr txBox="1"/>
          <p:nvPr/>
        </p:nvSpPr>
        <p:spPr>
          <a:xfrm>
            <a:off x="1931541" y="2106202"/>
            <a:ext cx="10951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8D89F-F23D-BB4A-BE06-28EFA87E6202}"/>
              </a:ext>
            </a:extLst>
          </p:cNvPr>
          <p:cNvSpPr txBox="1"/>
          <p:nvPr/>
        </p:nvSpPr>
        <p:spPr>
          <a:xfrm rot="16362984">
            <a:off x="3469012" y="3190899"/>
            <a:ext cx="144602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Density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B3FEE9-C8FC-3C4D-8D0D-EDAB11653024}"/>
              </a:ext>
            </a:extLst>
          </p:cNvPr>
          <p:cNvSpPr txBox="1"/>
          <p:nvPr/>
        </p:nvSpPr>
        <p:spPr>
          <a:xfrm rot="18677904">
            <a:off x="2834912" y="5054772"/>
            <a:ext cx="14460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Cell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E868F-F40C-0A4B-B70E-97C768D6D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6031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EA814-C489-424C-A273-5DF7F00C2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7572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Goal: Quantify difference in data density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FF2562-4FCE-3943-A950-F5FB455BB8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441787" y="1844779"/>
            <a:ext cx="7993296" cy="390563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ACCCFD-E04C-6648-8F53-35DE505DFECD}"/>
              </a:ext>
            </a:extLst>
          </p:cNvPr>
          <p:cNvCxnSpPr/>
          <p:nvPr/>
        </p:nvCxnSpPr>
        <p:spPr>
          <a:xfrm>
            <a:off x="4530902" y="4119937"/>
            <a:ext cx="5342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10ECEA5-A661-8440-B062-2B40D2E513C4}"/>
              </a:ext>
            </a:extLst>
          </p:cNvPr>
          <p:cNvSpPr txBox="1"/>
          <p:nvPr/>
        </p:nvSpPr>
        <p:spPr>
          <a:xfrm>
            <a:off x="1931541" y="2106202"/>
            <a:ext cx="10951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65E951-745C-984F-984A-A88FE6061B36}"/>
              </a:ext>
            </a:extLst>
          </p:cNvPr>
          <p:cNvSpPr txBox="1"/>
          <p:nvPr/>
        </p:nvSpPr>
        <p:spPr>
          <a:xfrm>
            <a:off x="5065158" y="2106202"/>
            <a:ext cx="23679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After perturbation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8D89F-F23D-BB4A-BE06-28EFA87E6202}"/>
              </a:ext>
            </a:extLst>
          </p:cNvPr>
          <p:cNvSpPr txBox="1"/>
          <p:nvPr/>
        </p:nvSpPr>
        <p:spPr>
          <a:xfrm rot="16362984">
            <a:off x="3469012" y="3190899"/>
            <a:ext cx="144602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Density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6159C7-C5F0-3043-986D-B8E2528A5A00}"/>
              </a:ext>
            </a:extLst>
          </p:cNvPr>
          <p:cNvSpPr txBox="1"/>
          <p:nvPr/>
        </p:nvSpPr>
        <p:spPr>
          <a:xfrm rot="16362984">
            <a:off x="7362482" y="3228113"/>
            <a:ext cx="144602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Density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B3FEE9-C8FC-3C4D-8D0D-EDAB11653024}"/>
              </a:ext>
            </a:extLst>
          </p:cNvPr>
          <p:cNvSpPr txBox="1"/>
          <p:nvPr/>
        </p:nvSpPr>
        <p:spPr>
          <a:xfrm rot="18677904">
            <a:off x="2834912" y="5054772"/>
            <a:ext cx="14460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Cell state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AE2B0B-8822-254B-BBF2-45CAAD2FDF3D}"/>
              </a:ext>
            </a:extLst>
          </p:cNvPr>
          <p:cNvSpPr txBox="1"/>
          <p:nvPr/>
        </p:nvSpPr>
        <p:spPr>
          <a:xfrm rot="18677904">
            <a:off x="6746571" y="5073112"/>
            <a:ext cx="14460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Cell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E868F-F40C-0A4B-B70E-97C768D6D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047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FF2562-4FCE-3943-A950-F5FB455BB8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1683"/>
          <a:stretch/>
        </p:blipFill>
        <p:spPr>
          <a:xfrm>
            <a:off x="0" y="2396375"/>
            <a:ext cx="8897422" cy="2916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0ECEA5-A661-8440-B062-2B40D2E513C4}"/>
              </a:ext>
            </a:extLst>
          </p:cNvPr>
          <p:cNvSpPr txBox="1"/>
          <p:nvPr/>
        </p:nvSpPr>
        <p:spPr>
          <a:xfrm>
            <a:off x="811658" y="2321645"/>
            <a:ext cx="10951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65E951-745C-984F-984A-A88FE6061B36}"/>
              </a:ext>
            </a:extLst>
          </p:cNvPr>
          <p:cNvSpPr txBox="1"/>
          <p:nvPr/>
        </p:nvSpPr>
        <p:spPr>
          <a:xfrm>
            <a:off x="3264733" y="2321644"/>
            <a:ext cx="23679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After perturbation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9AEB73-46EB-BC47-A419-CA3D6A66B33C}"/>
              </a:ext>
            </a:extLst>
          </p:cNvPr>
          <p:cNvSpPr txBox="1"/>
          <p:nvPr/>
        </p:nvSpPr>
        <p:spPr>
          <a:xfrm>
            <a:off x="6051496" y="2321643"/>
            <a:ext cx="26915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Effect of experiment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D7E6F-BD30-5E49-9F8F-4D96472F6565}"/>
              </a:ext>
            </a:extLst>
          </p:cNvPr>
          <p:cNvSpPr txBox="1"/>
          <p:nvPr/>
        </p:nvSpPr>
        <p:spPr>
          <a:xfrm rot="16362984">
            <a:off x="2133372" y="3427204"/>
            <a:ext cx="144602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Density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BA1DDE-9317-0B4F-9308-F1D768666E67}"/>
              </a:ext>
            </a:extLst>
          </p:cNvPr>
          <p:cNvSpPr txBox="1"/>
          <p:nvPr/>
        </p:nvSpPr>
        <p:spPr>
          <a:xfrm rot="16362984">
            <a:off x="5112878" y="3427203"/>
            <a:ext cx="144602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Density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11052B-BD08-7B4C-BAFA-EA8E9ECCA76A}"/>
              </a:ext>
            </a:extLst>
          </p:cNvPr>
          <p:cNvSpPr txBox="1"/>
          <p:nvPr/>
        </p:nvSpPr>
        <p:spPr>
          <a:xfrm rot="16362984">
            <a:off x="7969096" y="3524604"/>
            <a:ext cx="14460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Density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1045F0-4EA8-154F-880D-692A8C68E1D4}"/>
              </a:ext>
            </a:extLst>
          </p:cNvPr>
          <p:cNvSpPr txBox="1"/>
          <p:nvPr/>
        </p:nvSpPr>
        <p:spPr>
          <a:xfrm rot="18677904">
            <a:off x="1529022" y="4743008"/>
            <a:ext cx="1446028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Cell state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F6CE83-C1D4-E248-875D-2FB6D88324BD}"/>
              </a:ext>
            </a:extLst>
          </p:cNvPr>
          <p:cNvSpPr txBox="1"/>
          <p:nvPr/>
        </p:nvSpPr>
        <p:spPr>
          <a:xfrm rot="18677904">
            <a:off x="4591621" y="4738883"/>
            <a:ext cx="1446028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Cell state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1F991B-89CF-3145-8D99-456C1D147CFA}"/>
              </a:ext>
            </a:extLst>
          </p:cNvPr>
          <p:cNvSpPr txBox="1"/>
          <p:nvPr/>
        </p:nvSpPr>
        <p:spPr>
          <a:xfrm rot="18677904">
            <a:off x="7487959" y="4703094"/>
            <a:ext cx="1446028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Cell state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557ECA3-67E1-584A-890D-05AA58B6AB66}"/>
              </a:ext>
            </a:extLst>
          </p:cNvPr>
          <p:cNvSpPr txBox="1">
            <a:spLocks/>
          </p:cNvSpPr>
          <p:nvPr/>
        </p:nvSpPr>
        <p:spPr>
          <a:xfrm>
            <a:off x="575352" y="387572"/>
            <a:ext cx="82379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i="0" kern="1200">
                <a:solidFill>
                  <a:schemeClr val="tx1"/>
                </a:solidFill>
                <a:latin typeface="Myriad Pro Light" charset="0"/>
                <a:ea typeface="Myriad Pro Light" charset="0"/>
                <a:cs typeface="Myriad Pro Light" charset="0"/>
              </a:defRPr>
            </a:lvl1pPr>
          </a:lstStyle>
          <a:p>
            <a:pPr algn="ctr"/>
            <a:r>
              <a:rPr lang="en-US" sz="3600"/>
              <a:t>Goal: Quantify difference in data density</a:t>
            </a:r>
            <a:endParaRPr lang="en-US"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02D61-EDC2-5942-8C09-5DF5B4CFB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7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D330D5-5A55-7F41-931F-86D5E77FB120}"/>
              </a:ext>
            </a:extLst>
          </p:cNvPr>
          <p:cNvSpPr txBox="1">
            <a:spLocks/>
          </p:cNvSpPr>
          <p:nvPr/>
        </p:nvSpPr>
        <p:spPr>
          <a:xfrm>
            <a:off x="628650" y="24320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28932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50" b="1" i="0" kern="1200">
                <a:solidFill>
                  <a:schemeClr val="tx1"/>
                </a:solidFill>
                <a:latin typeface="Myriad Pro Light" charset="0"/>
                <a:ea typeface="Myriad Pro Light" charset="0"/>
                <a:cs typeface="Myriad Pr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6D49E-E605-8C44-B02F-39CD7BEEAE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2991" y="1469918"/>
            <a:ext cx="7886700" cy="52648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8C5BD-055F-FA4B-807B-BF70FB8AF1F6}"/>
              </a:ext>
            </a:extLst>
          </p:cNvPr>
          <p:cNvSpPr/>
          <p:nvPr/>
        </p:nvSpPr>
        <p:spPr>
          <a:xfrm>
            <a:off x="2189069" y="6180463"/>
            <a:ext cx="1784733" cy="539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5B6A3D-FD39-2945-ACF3-2723502F3E9C}"/>
                  </a:ext>
                </a:extLst>
              </p:cNvPr>
              <p:cNvSpPr txBox="1"/>
              <p:nvPr/>
            </p:nvSpPr>
            <p:spPr>
              <a:xfrm>
                <a:off x="5128374" y="5014500"/>
                <a:ext cx="2895921" cy="7516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5B6A3D-FD39-2945-ACF3-2723502F3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74" y="5014500"/>
                <a:ext cx="2895921" cy="751616"/>
              </a:xfrm>
              <a:prstGeom prst="rect">
                <a:avLst/>
              </a:prstGeom>
              <a:blipFill>
                <a:blip r:embed="rId3"/>
                <a:stretch>
                  <a:fillRect l="-873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2F652A1-F808-7A42-93B4-44044AB2DBF4}"/>
              </a:ext>
            </a:extLst>
          </p:cNvPr>
          <p:cNvSpPr txBox="1"/>
          <p:nvPr/>
        </p:nvSpPr>
        <p:spPr>
          <a:xfrm>
            <a:off x="5085662" y="4523248"/>
            <a:ext cx="3020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Kernel used to build the graph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C3960A-B4BE-754F-92DD-F58B30E25BBD}"/>
              </a:ext>
            </a:extLst>
          </p:cNvPr>
          <p:cNvSpPr/>
          <p:nvPr/>
        </p:nvSpPr>
        <p:spPr>
          <a:xfrm>
            <a:off x="7545989" y="2090057"/>
            <a:ext cx="705906" cy="13389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DF92D9-1B3E-6746-AECC-9F2788632EFC}"/>
              </a:ext>
            </a:extLst>
          </p:cNvPr>
          <p:cNvSpPr/>
          <p:nvPr/>
        </p:nvSpPr>
        <p:spPr>
          <a:xfrm>
            <a:off x="7554844" y="3244334"/>
            <a:ext cx="170895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A28D84-F66A-BD41-91F3-F7D995C24CC4}"/>
              </a:ext>
            </a:extLst>
          </p:cNvPr>
          <p:cNvSpPr/>
          <p:nvPr/>
        </p:nvSpPr>
        <p:spPr>
          <a:xfrm>
            <a:off x="7818299" y="3244334"/>
            <a:ext cx="170895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D41B36-DEDE-484C-85CC-5B9597FE0DE8}"/>
              </a:ext>
            </a:extLst>
          </p:cNvPr>
          <p:cNvSpPr/>
          <p:nvPr/>
        </p:nvSpPr>
        <p:spPr>
          <a:xfrm>
            <a:off x="232475" y="4049139"/>
            <a:ext cx="8462625" cy="26856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964626-0CD2-E34F-97C9-A64F3B20BCC1}"/>
              </a:ext>
            </a:extLst>
          </p:cNvPr>
          <p:cNvSpPr/>
          <p:nvPr/>
        </p:nvSpPr>
        <p:spPr>
          <a:xfrm flipV="1">
            <a:off x="4913524" y="3613665"/>
            <a:ext cx="3174678" cy="5878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04E0AC-200A-7F4F-BD5B-0B84F1283443}"/>
              </a:ext>
            </a:extLst>
          </p:cNvPr>
          <p:cNvSpPr/>
          <p:nvPr/>
        </p:nvSpPr>
        <p:spPr>
          <a:xfrm flipH="1" flipV="1">
            <a:off x="4607865" y="3445132"/>
            <a:ext cx="324168" cy="9249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41593100-6C63-E54A-A057-EC05DB7FD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605C0BA-6F93-3D40-9049-2E42E9F2ECB6}"/>
              </a:ext>
            </a:extLst>
          </p:cNvPr>
          <p:cNvSpPr txBox="1">
            <a:spLocks/>
          </p:cNvSpPr>
          <p:nvPr/>
        </p:nvSpPr>
        <p:spPr>
          <a:xfrm>
            <a:off x="382137" y="167560"/>
            <a:ext cx="83797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i="0" kern="1200">
                <a:solidFill>
                  <a:schemeClr val="tx1"/>
                </a:solidFill>
                <a:latin typeface="Myriad Pro Light" charset="0"/>
                <a:ea typeface="Myriad Pro Light" charset="0"/>
                <a:cs typeface="Myriad Pro Light" charset="0"/>
              </a:defRPr>
            </a:lvl1pPr>
          </a:lstStyle>
          <a:p>
            <a:pPr algn="ctr"/>
            <a:r>
              <a:rPr lang="en-US" sz="3600"/>
              <a:t>Estimating sample density over a graph</a:t>
            </a:r>
            <a:endParaRPr lang="en-US" sz="36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4AD50-E325-4047-B960-6A678E937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75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47BB6C-B12B-5544-B084-22AE174A30A8}"/>
              </a:ext>
            </a:extLst>
          </p:cNvPr>
          <p:cNvSpPr/>
          <p:nvPr/>
        </p:nvSpPr>
        <p:spPr>
          <a:xfrm>
            <a:off x="2071077" y="2672862"/>
            <a:ext cx="593969" cy="32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18FD6B-2534-DA45-AD0F-D8180626D0FA}"/>
              </a:ext>
            </a:extLst>
          </p:cNvPr>
          <p:cNvSpPr txBox="1"/>
          <p:nvPr/>
        </p:nvSpPr>
        <p:spPr>
          <a:xfrm>
            <a:off x="2065426" y="2641987"/>
            <a:ext cx="68634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Treat</a:t>
            </a:r>
          </a:p>
        </p:txBody>
      </p:sp>
    </p:spTree>
    <p:extLst>
      <p:ext uri="{BB962C8B-B14F-4D97-AF65-F5344CB8AC3E}">
        <p14:creationId xmlns:p14="http://schemas.microsoft.com/office/powerpoint/2010/main" val="6896976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D330D5-5A55-7F41-931F-86D5E77FB120}"/>
              </a:ext>
            </a:extLst>
          </p:cNvPr>
          <p:cNvSpPr txBox="1">
            <a:spLocks/>
          </p:cNvSpPr>
          <p:nvPr/>
        </p:nvSpPr>
        <p:spPr>
          <a:xfrm>
            <a:off x="628650" y="24320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28932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50" b="1" i="0" kern="1200">
                <a:solidFill>
                  <a:schemeClr val="tx1"/>
                </a:solidFill>
                <a:latin typeface="Myriad Pro Light" charset="0"/>
                <a:ea typeface="Myriad Pro Light" charset="0"/>
                <a:cs typeface="Myriad Pr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6D49E-E605-8C44-B02F-39CD7BEEAE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2991" y="1469918"/>
            <a:ext cx="7886700" cy="52648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8C5BD-055F-FA4B-807B-BF70FB8AF1F6}"/>
              </a:ext>
            </a:extLst>
          </p:cNvPr>
          <p:cNvSpPr/>
          <p:nvPr/>
        </p:nvSpPr>
        <p:spPr>
          <a:xfrm>
            <a:off x="2189069" y="6180463"/>
            <a:ext cx="1784733" cy="539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5B6A3D-FD39-2945-ACF3-2723502F3E9C}"/>
                  </a:ext>
                </a:extLst>
              </p:cNvPr>
              <p:cNvSpPr txBox="1"/>
              <p:nvPr/>
            </p:nvSpPr>
            <p:spPr>
              <a:xfrm>
                <a:off x="5128374" y="5014500"/>
                <a:ext cx="2895921" cy="7516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5B6A3D-FD39-2945-ACF3-2723502F3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74" y="5014500"/>
                <a:ext cx="2895921" cy="751616"/>
              </a:xfrm>
              <a:prstGeom prst="rect">
                <a:avLst/>
              </a:prstGeom>
              <a:blipFill>
                <a:blip r:embed="rId3"/>
                <a:stretch>
                  <a:fillRect l="-873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2F652A1-F808-7A42-93B4-44044AB2DBF4}"/>
              </a:ext>
            </a:extLst>
          </p:cNvPr>
          <p:cNvSpPr txBox="1"/>
          <p:nvPr/>
        </p:nvSpPr>
        <p:spPr>
          <a:xfrm>
            <a:off x="5085662" y="4523248"/>
            <a:ext cx="3020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Kernel used to build the graph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C3960A-B4BE-754F-92DD-F58B30E25BBD}"/>
              </a:ext>
            </a:extLst>
          </p:cNvPr>
          <p:cNvSpPr/>
          <p:nvPr/>
        </p:nvSpPr>
        <p:spPr>
          <a:xfrm>
            <a:off x="7545989" y="2090057"/>
            <a:ext cx="705906" cy="13389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DF92D9-1B3E-6746-AECC-9F2788632EFC}"/>
              </a:ext>
            </a:extLst>
          </p:cNvPr>
          <p:cNvSpPr/>
          <p:nvPr/>
        </p:nvSpPr>
        <p:spPr>
          <a:xfrm>
            <a:off x="7554844" y="3244334"/>
            <a:ext cx="170895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40E6A8E-741A-404F-A66D-C08BE2455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600FC0-284B-1442-A4BF-D3A92D7D3EB4}"/>
              </a:ext>
            </a:extLst>
          </p:cNvPr>
          <p:cNvSpPr txBox="1">
            <a:spLocks/>
          </p:cNvSpPr>
          <p:nvPr/>
        </p:nvSpPr>
        <p:spPr>
          <a:xfrm>
            <a:off x="382137" y="167560"/>
            <a:ext cx="83797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i="0" kern="1200">
                <a:solidFill>
                  <a:schemeClr val="tx1"/>
                </a:solidFill>
                <a:latin typeface="Myriad Pro Light" charset="0"/>
                <a:ea typeface="Myriad Pro Light" charset="0"/>
                <a:cs typeface="Myriad Pro Light" charset="0"/>
              </a:defRPr>
            </a:lvl1pPr>
          </a:lstStyle>
          <a:p>
            <a:pPr algn="ctr"/>
            <a:r>
              <a:rPr lang="en-US" sz="3600"/>
              <a:t>Estimating sample density over a graph</a:t>
            </a:r>
            <a:endParaRPr lang="en-US" sz="36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D186F-E556-B148-AEBC-0F560A6F1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76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0EC7F7-4862-CA47-BEC4-DA9D867818F0}"/>
              </a:ext>
            </a:extLst>
          </p:cNvPr>
          <p:cNvSpPr/>
          <p:nvPr/>
        </p:nvSpPr>
        <p:spPr>
          <a:xfrm>
            <a:off x="2071077" y="2672862"/>
            <a:ext cx="593969" cy="32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42EF7E-14E8-0542-8F42-B6F73A60D0DC}"/>
              </a:ext>
            </a:extLst>
          </p:cNvPr>
          <p:cNvSpPr txBox="1"/>
          <p:nvPr/>
        </p:nvSpPr>
        <p:spPr>
          <a:xfrm>
            <a:off x="2065426" y="2641987"/>
            <a:ext cx="68634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Treat</a:t>
            </a:r>
          </a:p>
        </p:txBody>
      </p:sp>
    </p:spTree>
    <p:extLst>
      <p:ext uri="{BB962C8B-B14F-4D97-AF65-F5344CB8AC3E}">
        <p14:creationId xmlns:p14="http://schemas.microsoft.com/office/powerpoint/2010/main" val="17946398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D330D5-5A55-7F41-931F-86D5E77FB120}"/>
              </a:ext>
            </a:extLst>
          </p:cNvPr>
          <p:cNvSpPr txBox="1">
            <a:spLocks/>
          </p:cNvSpPr>
          <p:nvPr/>
        </p:nvSpPr>
        <p:spPr>
          <a:xfrm>
            <a:off x="628650" y="24320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28932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50" b="1" i="0" kern="1200">
                <a:solidFill>
                  <a:schemeClr val="tx1"/>
                </a:solidFill>
                <a:latin typeface="Myriad Pro Light" charset="0"/>
                <a:ea typeface="Myriad Pro Light" charset="0"/>
                <a:cs typeface="Myriad Pr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6D49E-E605-8C44-B02F-39CD7BEEAE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2991" y="1469918"/>
            <a:ext cx="7886700" cy="52648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8C5BD-055F-FA4B-807B-BF70FB8AF1F6}"/>
              </a:ext>
            </a:extLst>
          </p:cNvPr>
          <p:cNvSpPr/>
          <p:nvPr/>
        </p:nvSpPr>
        <p:spPr>
          <a:xfrm>
            <a:off x="2189069" y="6180463"/>
            <a:ext cx="1784733" cy="539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5B6A3D-FD39-2945-ACF3-2723502F3E9C}"/>
                  </a:ext>
                </a:extLst>
              </p:cNvPr>
              <p:cNvSpPr txBox="1"/>
              <p:nvPr/>
            </p:nvSpPr>
            <p:spPr>
              <a:xfrm>
                <a:off x="5128374" y="5014500"/>
                <a:ext cx="2895921" cy="7516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5B6A3D-FD39-2945-ACF3-2723502F3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74" y="5014500"/>
                <a:ext cx="2895921" cy="751616"/>
              </a:xfrm>
              <a:prstGeom prst="rect">
                <a:avLst/>
              </a:prstGeom>
              <a:blipFill>
                <a:blip r:embed="rId3"/>
                <a:stretch>
                  <a:fillRect l="-873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2F652A1-F808-7A42-93B4-44044AB2DBF4}"/>
              </a:ext>
            </a:extLst>
          </p:cNvPr>
          <p:cNvSpPr txBox="1"/>
          <p:nvPr/>
        </p:nvSpPr>
        <p:spPr>
          <a:xfrm>
            <a:off x="5085662" y="4523248"/>
            <a:ext cx="3020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Kernel used to build the graph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C3960A-B4BE-754F-92DD-F58B30E25BBD}"/>
              </a:ext>
            </a:extLst>
          </p:cNvPr>
          <p:cNvSpPr/>
          <p:nvPr/>
        </p:nvSpPr>
        <p:spPr>
          <a:xfrm>
            <a:off x="7545989" y="2090057"/>
            <a:ext cx="705906" cy="13389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DF92D9-1B3E-6746-AECC-9F2788632EFC}"/>
              </a:ext>
            </a:extLst>
          </p:cNvPr>
          <p:cNvSpPr/>
          <p:nvPr/>
        </p:nvSpPr>
        <p:spPr>
          <a:xfrm>
            <a:off x="7554844" y="3244334"/>
            <a:ext cx="170895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7C4AA7-8586-0C4E-A1C7-D9BD098954A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845082" y="1496216"/>
            <a:ext cx="1356334" cy="218285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65AD77DA-C9CF-0749-80CB-E47DBF4D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4C804F3-60CA-2B47-B597-F52AF5FCC698}"/>
              </a:ext>
            </a:extLst>
          </p:cNvPr>
          <p:cNvSpPr txBox="1">
            <a:spLocks/>
          </p:cNvSpPr>
          <p:nvPr/>
        </p:nvSpPr>
        <p:spPr>
          <a:xfrm>
            <a:off x="382137" y="167560"/>
            <a:ext cx="83797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i="0" kern="1200">
                <a:solidFill>
                  <a:schemeClr val="tx1"/>
                </a:solidFill>
                <a:latin typeface="Myriad Pro Light" charset="0"/>
                <a:ea typeface="Myriad Pro Light" charset="0"/>
                <a:cs typeface="Myriad Pro Light" charset="0"/>
              </a:defRPr>
            </a:lvl1pPr>
          </a:lstStyle>
          <a:p>
            <a:pPr algn="ctr"/>
            <a:r>
              <a:rPr lang="en-US" sz="3600"/>
              <a:t>Estimating sample density over a graph</a:t>
            </a:r>
            <a:endParaRPr lang="en-US" sz="36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666D87-AE1F-3C48-A32F-7244CD7A1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77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C9A11A-6433-F04D-B27D-38B0327878B0}"/>
              </a:ext>
            </a:extLst>
          </p:cNvPr>
          <p:cNvSpPr/>
          <p:nvPr/>
        </p:nvSpPr>
        <p:spPr>
          <a:xfrm>
            <a:off x="2071077" y="2672862"/>
            <a:ext cx="593969" cy="32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A002AC-6588-924B-8BB6-93DABE4760E0}"/>
              </a:ext>
            </a:extLst>
          </p:cNvPr>
          <p:cNvSpPr txBox="1"/>
          <p:nvPr/>
        </p:nvSpPr>
        <p:spPr>
          <a:xfrm>
            <a:off x="2065426" y="2641987"/>
            <a:ext cx="68634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Treat</a:t>
            </a:r>
          </a:p>
        </p:txBody>
      </p:sp>
    </p:spTree>
    <p:extLst>
      <p:ext uri="{BB962C8B-B14F-4D97-AF65-F5344CB8AC3E}">
        <p14:creationId xmlns:p14="http://schemas.microsoft.com/office/powerpoint/2010/main" val="40519771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D330D5-5A55-7F41-931F-86D5E77FB120}"/>
              </a:ext>
            </a:extLst>
          </p:cNvPr>
          <p:cNvSpPr txBox="1">
            <a:spLocks/>
          </p:cNvSpPr>
          <p:nvPr/>
        </p:nvSpPr>
        <p:spPr>
          <a:xfrm>
            <a:off x="628650" y="24320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28932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50" b="1" i="0" kern="1200">
                <a:solidFill>
                  <a:schemeClr val="tx1"/>
                </a:solidFill>
                <a:latin typeface="Myriad Pro Light" charset="0"/>
                <a:ea typeface="Myriad Pro Light" charset="0"/>
                <a:cs typeface="Myriad Pr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6D49E-E605-8C44-B02F-39CD7BEEAE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2991" y="1469918"/>
            <a:ext cx="7886700" cy="52648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8C5BD-055F-FA4B-807B-BF70FB8AF1F6}"/>
              </a:ext>
            </a:extLst>
          </p:cNvPr>
          <p:cNvSpPr/>
          <p:nvPr/>
        </p:nvSpPr>
        <p:spPr>
          <a:xfrm>
            <a:off x="2189069" y="6180463"/>
            <a:ext cx="1784733" cy="539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5B6A3D-FD39-2945-ACF3-2723502F3E9C}"/>
                  </a:ext>
                </a:extLst>
              </p:cNvPr>
              <p:cNvSpPr txBox="1"/>
              <p:nvPr/>
            </p:nvSpPr>
            <p:spPr>
              <a:xfrm>
                <a:off x="5128374" y="5014500"/>
                <a:ext cx="2895921" cy="7516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5B6A3D-FD39-2945-ACF3-2723502F3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74" y="5014500"/>
                <a:ext cx="2895921" cy="751616"/>
              </a:xfrm>
              <a:prstGeom prst="rect">
                <a:avLst/>
              </a:prstGeom>
              <a:blipFill>
                <a:blip r:embed="rId3"/>
                <a:stretch>
                  <a:fillRect l="-873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2F652A1-F808-7A42-93B4-44044AB2DBF4}"/>
              </a:ext>
            </a:extLst>
          </p:cNvPr>
          <p:cNvSpPr txBox="1"/>
          <p:nvPr/>
        </p:nvSpPr>
        <p:spPr>
          <a:xfrm>
            <a:off x="5085662" y="4523248"/>
            <a:ext cx="3020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Kernel used to build the graph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C3960A-B4BE-754F-92DD-F58B30E25BBD}"/>
              </a:ext>
            </a:extLst>
          </p:cNvPr>
          <p:cNvSpPr/>
          <p:nvPr/>
        </p:nvSpPr>
        <p:spPr>
          <a:xfrm>
            <a:off x="7545989" y="2090057"/>
            <a:ext cx="705906" cy="13389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DF92D9-1B3E-6746-AECC-9F2788632EFC}"/>
              </a:ext>
            </a:extLst>
          </p:cNvPr>
          <p:cNvSpPr/>
          <p:nvPr/>
        </p:nvSpPr>
        <p:spPr>
          <a:xfrm>
            <a:off x="7554844" y="3244334"/>
            <a:ext cx="170895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A28D84-F66A-BD41-91F3-F7D995C24CC4}"/>
              </a:ext>
            </a:extLst>
          </p:cNvPr>
          <p:cNvSpPr/>
          <p:nvPr/>
        </p:nvSpPr>
        <p:spPr>
          <a:xfrm>
            <a:off x="7818299" y="3244334"/>
            <a:ext cx="170895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D41B36-DEDE-484C-85CC-5B9597FE0DE8}"/>
              </a:ext>
            </a:extLst>
          </p:cNvPr>
          <p:cNvSpPr/>
          <p:nvPr/>
        </p:nvSpPr>
        <p:spPr>
          <a:xfrm>
            <a:off x="232475" y="4049139"/>
            <a:ext cx="8462625" cy="26856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964626-0CD2-E34F-97C9-A64F3B20BCC1}"/>
              </a:ext>
            </a:extLst>
          </p:cNvPr>
          <p:cNvSpPr/>
          <p:nvPr/>
        </p:nvSpPr>
        <p:spPr>
          <a:xfrm flipV="1">
            <a:off x="4913524" y="3613665"/>
            <a:ext cx="3174678" cy="5878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04E0AC-200A-7F4F-BD5B-0B84F1283443}"/>
              </a:ext>
            </a:extLst>
          </p:cNvPr>
          <p:cNvSpPr/>
          <p:nvPr/>
        </p:nvSpPr>
        <p:spPr>
          <a:xfrm flipH="1" flipV="1">
            <a:off x="4607865" y="3445132"/>
            <a:ext cx="324168" cy="9249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41593100-6C63-E54A-A057-EC05DB7FD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605C0BA-6F93-3D40-9049-2E42E9F2ECB6}"/>
              </a:ext>
            </a:extLst>
          </p:cNvPr>
          <p:cNvSpPr txBox="1">
            <a:spLocks/>
          </p:cNvSpPr>
          <p:nvPr/>
        </p:nvSpPr>
        <p:spPr>
          <a:xfrm>
            <a:off x="382137" y="167560"/>
            <a:ext cx="83797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i="0" kern="1200">
                <a:solidFill>
                  <a:schemeClr val="tx1"/>
                </a:solidFill>
                <a:latin typeface="Myriad Pro Light" charset="0"/>
                <a:ea typeface="Myriad Pro Light" charset="0"/>
                <a:cs typeface="Myriad Pro Light" charset="0"/>
              </a:defRPr>
            </a:lvl1pPr>
          </a:lstStyle>
          <a:p>
            <a:pPr algn="ctr"/>
            <a:r>
              <a:rPr lang="en-US" sz="3600"/>
              <a:t>Estimating sample density over a graph</a:t>
            </a:r>
            <a:endParaRPr lang="en-US" sz="3600" dirty="0"/>
          </a:p>
        </p:txBody>
      </p:sp>
      <p:pic>
        <p:nvPicPr>
          <p:cNvPr id="15" name="Picture 14" descr="A picture containing diagram, calendar&#10;&#10;Description automatically generated">
            <a:extLst>
              <a:ext uri="{FF2B5EF4-FFF2-40B4-BE49-F238E27FC236}">
                <a16:creationId xmlns:a16="http://schemas.microsoft.com/office/drawing/2014/main" id="{9E3ED14D-C1D9-DE4F-B09D-B462F66927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4718" y="4256885"/>
            <a:ext cx="4203147" cy="25379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4084CE-CC9E-A147-A4D2-94B1AB98F83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845082" y="1496216"/>
            <a:ext cx="1356334" cy="218285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5711A-AC9E-C546-B561-8F07EE3B7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78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B70AD5-54F0-B748-989E-B47C851C4751}"/>
              </a:ext>
            </a:extLst>
          </p:cNvPr>
          <p:cNvSpPr/>
          <p:nvPr/>
        </p:nvSpPr>
        <p:spPr>
          <a:xfrm>
            <a:off x="2071077" y="2672862"/>
            <a:ext cx="593969" cy="32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1A5201-D7E5-8342-9BAD-47F5ABBAD683}"/>
              </a:ext>
            </a:extLst>
          </p:cNvPr>
          <p:cNvSpPr txBox="1"/>
          <p:nvPr/>
        </p:nvSpPr>
        <p:spPr>
          <a:xfrm>
            <a:off x="2065426" y="2641987"/>
            <a:ext cx="68634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Treat</a:t>
            </a:r>
          </a:p>
        </p:txBody>
      </p:sp>
    </p:spTree>
    <p:extLst>
      <p:ext uri="{BB962C8B-B14F-4D97-AF65-F5344CB8AC3E}">
        <p14:creationId xmlns:p14="http://schemas.microsoft.com/office/powerpoint/2010/main" val="36888412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D330D5-5A55-7F41-931F-86D5E77FB120}"/>
              </a:ext>
            </a:extLst>
          </p:cNvPr>
          <p:cNvSpPr txBox="1">
            <a:spLocks/>
          </p:cNvSpPr>
          <p:nvPr/>
        </p:nvSpPr>
        <p:spPr>
          <a:xfrm>
            <a:off x="628650" y="24320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28932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50" b="1" i="0" kern="1200">
                <a:solidFill>
                  <a:schemeClr val="tx1"/>
                </a:solidFill>
                <a:latin typeface="Myriad Pro Light" charset="0"/>
                <a:ea typeface="Myriad Pro Light" charset="0"/>
                <a:cs typeface="Myriad Pr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6D49E-E605-8C44-B02F-39CD7BEEAE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2991" y="1469918"/>
            <a:ext cx="7886700" cy="52648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8C5BD-055F-FA4B-807B-BF70FB8AF1F6}"/>
              </a:ext>
            </a:extLst>
          </p:cNvPr>
          <p:cNvSpPr/>
          <p:nvPr/>
        </p:nvSpPr>
        <p:spPr>
          <a:xfrm>
            <a:off x="2189069" y="6180463"/>
            <a:ext cx="1784733" cy="539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5B6A3D-FD39-2945-ACF3-2723502F3E9C}"/>
                  </a:ext>
                </a:extLst>
              </p:cNvPr>
              <p:cNvSpPr txBox="1"/>
              <p:nvPr/>
            </p:nvSpPr>
            <p:spPr>
              <a:xfrm>
                <a:off x="5128374" y="5014500"/>
                <a:ext cx="2895921" cy="7516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5B6A3D-FD39-2945-ACF3-2723502F3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74" y="5014500"/>
                <a:ext cx="2895921" cy="751616"/>
              </a:xfrm>
              <a:prstGeom prst="rect">
                <a:avLst/>
              </a:prstGeom>
              <a:blipFill>
                <a:blip r:embed="rId3"/>
                <a:stretch>
                  <a:fillRect l="-873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2F652A1-F808-7A42-93B4-44044AB2DBF4}"/>
              </a:ext>
            </a:extLst>
          </p:cNvPr>
          <p:cNvSpPr txBox="1"/>
          <p:nvPr/>
        </p:nvSpPr>
        <p:spPr>
          <a:xfrm>
            <a:off x="5085662" y="4523248"/>
            <a:ext cx="3020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Kernel used to build the graph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C3960A-B4BE-754F-92DD-F58B30E25BBD}"/>
              </a:ext>
            </a:extLst>
          </p:cNvPr>
          <p:cNvSpPr/>
          <p:nvPr/>
        </p:nvSpPr>
        <p:spPr>
          <a:xfrm>
            <a:off x="7545989" y="2090057"/>
            <a:ext cx="705906" cy="13389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DF92D9-1B3E-6746-AECC-9F2788632EFC}"/>
              </a:ext>
            </a:extLst>
          </p:cNvPr>
          <p:cNvSpPr/>
          <p:nvPr/>
        </p:nvSpPr>
        <p:spPr>
          <a:xfrm>
            <a:off x="7554844" y="3244334"/>
            <a:ext cx="170895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A28D84-F66A-BD41-91F3-F7D995C24CC4}"/>
              </a:ext>
            </a:extLst>
          </p:cNvPr>
          <p:cNvSpPr/>
          <p:nvPr/>
        </p:nvSpPr>
        <p:spPr>
          <a:xfrm>
            <a:off x="7818299" y="3244334"/>
            <a:ext cx="170895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D41B36-DEDE-484C-85CC-5B9597FE0DE8}"/>
              </a:ext>
            </a:extLst>
          </p:cNvPr>
          <p:cNvSpPr/>
          <p:nvPr/>
        </p:nvSpPr>
        <p:spPr>
          <a:xfrm>
            <a:off x="232475" y="4049139"/>
            <a:ext cx="8462625" cy="26856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964626-0CD2-E34F-97C9-A64F3B20BCC1}"/>
              </a:ext>
            </a:extLst>
          </p:cNvPr>
          <p:cNvSpPr/>
          <p:nvPr/>
        </p:nvSpPr>
        <p:spPr>
          <a:xfrm flipV="1">
            <a:off x="4913524" y="3613665"/>
            <a:ext cx="3174678" cy="5878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04E0AC-200A-7F4F-BD5B-0B84F1283443}"/>
              </a:ext>
            </a:extLst>
          </p:cNvPr>
          <p:cNvSpPr/>
          <p:nvPr/>
        </p:nvSpPr>
        <p:spPr>
          <a:xfrm flipH="1" flipV="1">
            <a:off x="4607865" y="3445132"/>
            <a:ext cx="324168" cy="9249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41593100-6C63-E54A-A057-EC05DB7FD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605C0BA-6F93-3D40-9049-2E42E9F2ECB6}"/>
              </a:ext>
            </a:extLst>
          </p:cNvPr>
          <p:cNvSpPr txBox="1">
            <a:spLocks/>
          </p:cNvSpPr>
          <p:nvPr/>
        </p:nvSpPr>
        <p:spPr>
          <a:xfrm>
            <a:off x="382137" y="167560"/>
            <a:ext cx="83797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i="0" kern="1200">
                <a:solidFill>
                  <a:schemeClr val="tx1"/>
                </a:solidFill>
                <a:latin typeface="Myriad Pro Light" charset="0"/>
                <a:ea typeface="Myriad Pro Light" charset="0"/>
                <a:cs typeface="Myriad Pro Light" charset="0"/>
              </a:defRPr>
            </a:lvl1pPr>
          </a:lstStyle>
          <a:p>
            <a:pPr algn="ctr"/>
            <a:r>
              <a:rPr lang="en-US" sz="3600"/>
              <a:t>Estimating sample density over a graph</a:t>
            </a:r>
            <a:endParaRPr lang="en-US" sz="3600" dirty="0"/>
          </a:p>
        </p:txBody>
      </p:sp>
      <p:pic>
        <p:nvPicPr>
          <p:cNvPr id="15" name="Picture 14" descr="A picture containing diagram, calendar&#10;&#10;Description automatically generated">
            <a:extLst>
              <a:ext uri="{FF2B5EF4-FFF2-40B4-BE49-F238E27FC236}">
                <a16:creationId xmlns:a16="http://schemas.microsoft.com/office/drawing/2014/main" id="{9E3ED14D-C1D9-DE4F-B09D-B462F66927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4718" y="4256885"/>
            <a:ext cx="8379725" cy="25379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4084CE-CC9E-A147-A4D2-94B1AB98F83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106989" y="2688249"/>
            <a:ext cx="1356334" cy="68601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5711A-AC9E-C546-B561-8F07EE3B7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79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FABB74-0393-0540-87DA-D918B7B015F4}"/>
              </a:ext>
            </a:extLst>
          </p:cNvPr>
          <p:cNvSpPr/>
          <p:nvPr/>
        </p:nvSpPr>
        <p:spPr>
          <a:xfrm>
            <a:off x="2071077" y="2672862"/>
            <a:ext cx="593969" cy="32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B22DFF-A40D-144F-8299-F51DA065C3BB}"/>
              </a:ext>
            </a:extLst>
          </p:cNvPr>
          <p:cNvSpPr txBox="1"/>
          <p:nvPr/>
        </p:nvSpPr>
        <p:spPr>
          <a:xfrm>
            <a:off x="2065426" y="2641987"/>
            <a:ext cx="68634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Treat</a:t>
            </a:r>
          </a:p>
        </p:txBody>
      </p:sp>
    </p:spTree>
    <p:extLst>
      <p:ext uri="{BB962C8B-B14F-4D97-AF65-F5344CB8AC3E}">
        <p14:creationId xmlns:p14="http://schemas.microsoft.com/office/powerpoint/2010/main" val="4161606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BC968-5A55-654B-848B-D72370FA6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Recreate the data without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42F03-0B7D-8A4D-8A33-29729DFA7F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 this to work you have to have your dimensions be broken up into </a:t>
            </a:r>
            <a:r>
              <a:rPr lang="en-US" b="1" i="1" dirty="0"/>
              <a:t>data dimensions and noise dimensions</a:t>
            </a:r>
          </a:p>
          <a:p>
            <a:r>
              <a:rPr lang="en-US" dirty="0"/>
              <a:t>Noisy image on the right is broken up into columns and rows instead</a:t>
            </a:r>
          </a:p>
          <a:p>
            <a:r>
              <a:rPr lang="en-US" dirty="0"/>
              <a:t>What do we do?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3C86A8E-9CC5-5544-9535-2315987612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29150" y="2730010"/>
            <a:ext cx="3886200" cy="254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7246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B49BF5-70E4-0A49-8741-6584D9CCA7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86" t="6162" r="5810" b="6515"/>
          <a:stretch/>
        </p:blipFill>
        <p:spPr>
          <a:xfrm>
            <a:off x="1219200" y="265928"/>
            <a:ext cx="6389914" cy="63261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67A36D-B963-B94D-8FC2-8B694434171E}"/>
              </a:ext>
            </a:extLst>
          </p:cNvPr>
          <p:cNvSpPr txBox="1"/>
          <p:nvPr/>
        </p:nvSpPr>
        <p:spPr>
          <a:xfrm>
            <a:off x="0" y="6478619"/>
            <a:ext cx="2705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Wagner D. et al.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Science.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2018.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FE42F4-21F7-0849-92AB-B85F935E3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71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"/>
    </mc:Choice>
    <mc:Fallback xmlns="">
      <p:transition spd="slow" advTm="22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A2A2285-258D-6741-ADAD-530AB2E7A895}"/>
              </a:ext>
            </a:extLst>
          </p:cNvPr>
          <p:cNvSpPr/>
          <p:nvPr/>
        </p:nvSpPr>
        <p:spPr>
          <a:xfrm>
            <a:off x="166255" y="1793174"/>
            <a:ext cx="415636" cy="368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2335DD-9FBF-414F-BD56-C645F6E52989}"/>
              </a:ext>
            </a:extLst>
          </p:cNvPr>
          <p:cNvSpPr/>
          <p:nvPr/>
        </p:nvSpPr>
        <p:spPr>
          <a:xfrm>
            <a:off x="6151418" y="1639486"/>
            <a:ext cx="2874371" cy="3918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EFCFC8-E345-4A44-B94D-BCB9C9D3D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81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110F07-EFE2-BE4F-93FB-85B8448DA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0A489A6-CB85-A64B-82EF-6CEE5623AF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008"/>
          <a:stretch/>
        </p:blipFill>
        <p:spPr>
          <a:xfrm>
            <a:off x="118210" y="1853932"/>
            <a:ext cx="6033208" cy="31501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5FE2306-385D-7244-986F-CDF4876F3362}"/>
              </a:ext>
            </a:extLst>
          </p:cNvPr>
          <p:cNvSpPr/>
          <p:nvPr/>
        </p:nvSpPr>
        <p:spPr>
          <a:xfrm>
            <a:off x="118210" y="1853932"/>
            <a:ext cx="415636" cy="368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7591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2D9962-BFB5-FB41-B562-1C490C4C7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008"/>
          <a:stretch/>
        </p:blipFill>
        <p:spPr>
          <a:xfrm>
            <a:off x="118210" y="1853932"/>
            <a:ext cx="8907580" cy="315013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2A2285-258D-6741-ADAD-530AB2E7A895}"/>
              </a:ext>
            </a:extLst>
          </p:cNvPr>
          <p:cNvSpPr/>
          <p:nvPr/>
        </p:nvSpPr>
        <p:spPr>
          <a:xfrm>
            <a:off x="118210" y="1853932"/>
            <a:ext cx="415636" cy="368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5DA00F-5A82-BE48-9EE6-667A200C5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258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A3324B7E-200B-AC45-B95D-0F0401A73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57602"/>
            <a:ext cx="9016678" cy="2726196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4DAB6A7-E9B5-764D-90DF-B71C6EE99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Analysis of replicates reveals heterogenous response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BBFA49-EE00-5A4B-8891-973D4959D107}"/>
              </a:ext>
            </a:extLst>
          </p:cNvPr>
          <p:cNvSpPr/>
          <p:nvPr/>
        </p:nvSpPr>
        <p:spPr>
          <a:xfrm>
            <a:off x="0" y="2129742"/>
            <a:ext cx="300942" cy="439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C664B24-C742-1D41-A432-36826A606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1384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A3324B7E-200B-AC45-B95D-0F0401A73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57602"/>
            <a:ext cx="9016678" cy="2726196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4DAB6A7-E9B5-764D-90DF-B71C6EE99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Analysis of replicates reveals heterogenous response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BBFA49-EE00-5A4B-8891-973D4959D107}"/>
              </a:ext>
            </a:extLst>
          </p:cNvPr>
          <p:cNvSpPr/>
          <p:nvPr/>
        </p:nvSpPr>
        <p:spPr>
          <a:xfrm>
            <a:off x="0" y="2129742"/>
            <a:ext cx="300942" cy="439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C664B24-C742-1D41-A432-36826A606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7940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DAB6A7-E9B5-764D-90DF-B71C6EE99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Analysis of replicates reveals heterogenous response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BBFA49-EE00-5A4B-8891-973D4959D107}"/>
              </a:ext>
            </a:extLst>
          </p:cNvPr>
          <p:cNvSpPr/>
          <p:nvPr/>
        </p:nvSpPr>
        <p:spPr>
          <a:xfrm>
            <a:off x="0" y="2129742"/>
            <a:ext cx="300942" cy="439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FD206F3B-C472-0541-93BC-AB4D449956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486"/>
          <a:stretch/>
        </p:blipFill>
        <p:spPr>
          <a:xfrm>
            <a:off x="152011" y="2129742"/>
            <a:ext cx="8363339" cy="34316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4E5A08-0D2A-FF43-9E44-8FD8511E7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8110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A2F272-2E12-414C-8DAA-F4DC55828C24}"/>
              </a:ext>
            </a:extLst>
          </p:cNvPr>
          <p:cNvSpPr/>
          <p:nvPr/>
        </p:nvSpPr>
        <p:spPr>
          <a:xfrm>
            <a:off x="843148" y="1104405"/>
            <a:ext cx="522514" cy="38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63F52F-870F-1F40-9337-0FC0DFA4B06B}"/>
              </a:ext>
            </a:extLst>
          </p:cNvPr>
          <p:cNvSpPr/>
          <p:nvPr/>
        </p:nvSpPr>
        <p:spPr>
          <a:xfrm>
            <a:off x="7776626" y="1932534"/>
            <a:ext cx="57246" cy="2800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D922D2-1244-EB47-9561-671E5F190C45}"/>
              </a:ext>
            </a:extLst>
          </p:cNvPr>
          <p:cNvSpPr/>
          <p:nvPr/>
        </p:nvSpPr>
        <p:spPr>
          <a:xfrm>
            <a:off x="8032760" y="1932534"/>
            <a:ext cx="45719" cy="2800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0C3721-4443-4D4C-BD07-26D9E7AE00B9}"/>
              </a:ext>
            </a:extLst>
          </p:cNvPr>
          <p:cNvSpPr/>
          <p:nvPr/>
        </p:nvSpPr>
        <p:spPr>
          <a:xfrm>
            <a:off x="7737815" y="1917550"/>
            <a:ext cx="3948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EEF6A3-CCD3-EE4F-AFF7-26A0DCA7B3BC}"/>
              </a:ext>
            </a:extLst>
          </p:cNvPr>
          <p:cNvSpPr/>
          <p:nvPr/>
        </p:nvSpPr>
        <p:spPr>
          <a:xfrm>
            <a:off x="7776626" y="4687646"/>
            <a:ext cx="301853" cy="6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569FE5-F520-114B-B6AB-C246A62B3E1A}"/>
              </a:ext>
            </a:extLst>
          </p:cNvPr>
          <p:cNvSpPr/>
          <p:nvPr/>
        </p:nvSpPr>
        <p:spPr>
          <a:xfrm>
            <a:off x="8032760" y="4202270"/>
            <a:ext cx="35241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774BC5-128F-4749-9049-4710A7234546}"/>
              </a:ext>
            </a:extLst>
          </p:cNvPr>
          <p:cNvSpPr/>
          <p:nvPr/>
        </p:nvSpPr>
        <p:spPr>
          <a:xfrm>
            <a:off x="8396553" y="4221159"/>
            <a:ext cx="35241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E03D1DB-32A2-D342-A058-8E237317A849}"/>
              </a:ext>
            </a:extLst>
          </p:cNvPr>
          <p:cNvGrpSpPr/>
          <p:nvPr/>
        </p:nvGrpSpPr>
        <p:grpSpPr>
          <a:xfrm>
            <a:off x="325676" y="829341"/>
            <a:ext cx="8423292" cy="5555731"/>
            <a:chOff x="7434" y="814967"/>
            <a:chExt cx="8862122" cy="5845169"/>
          </a:xfrm>
        </p:grpSpPr>
        <p:pic>
          <p:nvPicPr>
            <p:cNvPr id="11" name="Picture 10" descr="A picture containing door&#10;&#10;Description automatically generated">
              <a:extLst>
                <a:ext uri="{FF2B5EF4-FFF2-40B4-BE49-F238E27FC236}">
                  <a16:creationId xmlns:a16="http://schemas.microsoft.com/office/drawing/2014/main" id="{90D4F0C5-E46D-7040-902B-54FDDF19B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4" y="814967"/>
              <a:ext cx="8862122" cy="5317273"/>
            </a:xfrm>
            <a:prstGeom prst="rect">
              <a:avLst/>
            </a:prstGeom>
          </p:spPr>
        </p:pic>
        <p:pic>
          <p:nvPicPr>
            <p:cNvPr id="14" name="Content Placeholder 4">
              <a:extLst>
                <a:ext uri="{FF2B5EF4-FFF2-40B4-BE49-F238E27FC236}">
                  <a16:creationId xmlns:a16="http://schemas.microsoft.com/office/drawing/2014/main" id="{A726376F-E993-B846-AB0C-3565BF6047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3148" y="5441949"/>
              <a:ext cx="8015232" cy="1218187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A360BD56-4A1B-4545-AC85-A850ED653308}"/>
              </a:ext>
            </a:extLst>
          </p:cNvPr>
          <p:cNvSpPr/>
          <p:nvPr/>
        </p:nvSpPr>
        <p:spPr>
          <a:xfrm>
            <a:off x="1478273" y="1104405"/>
            <a:ext cx="7018956" cy="3995419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5D7464-32D0-044E-A9FA-F87D18975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86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6A41E00-7798-3043-A334-A59C6B82A27A}"/>
              </a:ext>
            </a:extLst>
          </p:cNvPr>
          <p:cNvGrpSpPr/>
          <p:nvPr/>
        </p:nvGrpSpPr>
        <p:grpSpPr>
          <a:xfrm>
            <a:off x="424934" y="1797911"/>
            <a:ext cx="369332" cy="2608406"/>
            <a:chOff x="424934" y="1797911"/>
            <a:chExt cx="369332" cy="260840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EAEF5A3-DF26-DD4B-AE19-63B27BA7D86C}"/>
                </a:ext>
              </a:extLst>
            </p:cNvPr>
            <p:cNvSpPr/>
            <p:nvPr/>
          </p:nvSpPr>
          <p:spPr>
            <a:xfrm>
              <a:off x="484554" y="2868246"/>
              <a:ext cx="250092" cy="5607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3E6A02-A8C5-C344-A377-BF591DED3168}"/>
                </a:ext>
              </a:extLst>
            </p:cNvPr>
            <p:cNvSpPr txBox="1"/>
            <p:nvPr/>
          </p:nvSpPr>
          <p:spPr>
            <a:xfrm rot="16200000">
              <a:off x="-694603" y="2917448"/>
              <a:ext cx="2608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Chd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Relative Likelihood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07852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A2F272-2E12-414C-8DAA-F4DC55828C24}"/>
              </a:ext>
            </a:extLst>
          </p:cNvPr>
          <p:cNvSpPr/>
          <p:nvPr/>
        </p:nvSpPr>
        <p:spPr>
          <a:xfrm>
            <a:off x="843148" y="1104405"/>
            <a:ext cx="522514" cy="38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63F52F-870F-1F40-9337-0FC0DFA4B06B}"/>
              </a:ext>
            </a:extLst>
          </p:cNvPr>
          <p:cNvSpPr/>
          <p:nvPr/>
        </p:nvSpPr>
        <p:spPr>
          <a:xfrm>
            <a:off x="7776626" y="1932534"/>
            <a:ext cx="57246" cy="2800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D922D2-1244-EB47-9561-671E5F190C45}"/>
              </a:ext>
            </a:extLst>
          </p:cNvPr>
          <p:cNvSpPr/>
          <p:nvPr/>
        </p:nvSpPr>
        <p:spPr>
          <a:xfrm>
            <a:off x="8032760" y="1932534"/>
            <a:ext cx="45719" cy="2800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0C3721-4443-4D4C-BD07-26D9E7AE00B9}"/>
              </a:ext>
            </a:extLst>
          </p:cNvPr>
          <p:cNvSpPr/>
          <p:nvPr/>
        </p:nvSpPr>
        <p:spPr>
          <a:xfrm>
            <a:off x="7737815" y="1917550"/>
            <a:ext cx="3948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EEF6A3-CCD3-EE4F-AFF7-26A0DCA7B3BC}"/>
              </a:ext>
            </a:extLst>
          </p:cNvPr>
          <p:cNvSpPr/>
          <p:nvPr/>
        </p:nvSpPr>
        <p:spPr>
          <a:xfrm>
            <a:off x="7776626" y="4687646"/>
            <a:ext cx="301853" cy="6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569FE5-F520-114B-B6AB-C246A62B3E1A}"/>
              </a:ext>
            </a:extLst>
          </p:cNvPr>
          <p:cNvSpPr/>
          <p:nvPr/>
        </p:nvSpPr>
        <p:spPr>
          <a:xfrm>
            <a:off x="8032760" y="4202270"/>
            <a:ext cx="35241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774BC5-128F-4749-9049-4710A7234546}"/>
              </a:ext>
            </a:extLst>
          </p:cNvPr>
          <p:cNvSpPr/>
          <p:nvPr/>
        </p:nvSpPr>
        <p:spPr>
          <a:xfrm>
            <a:off x="8396553" y="4221159"/>
            <a:ext cx="35241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E03D1DB-32A2-D342-A058-8E237317A849}"/>
              </a:ext>
            </a:extLst>
          </p:cNvPr>
          <p:cNvGrpSpPr/>
          <p:nvPr/>
        </p:nvGrpSpPr>
        <p:grpSpPr>
          <a:xfrm>
            <a:off x="325676" y="829341"/>
            <a:ext cx="8423292" cy="5555731"/>
            <a:chOff x="7434" y="814967"/>
            <a:chExt cx="8862122" cy="5845169"/>
          </a:xfrm>
        </p:grpSpPr>
        <p:pic>
          <p:nvPicPr>
            <p:cNvPr id="11" name="Picture 10" descr="A picture containing door&#10;&#10;Description automatically generated">
              <a:extLst>
                <a:ext uri="{FF2B5EF4-FFF2-40B4-BE49-F238E27FC236}">
                  <a16:creationId xmlns:a16="http://schemas.microsoft.com/office/drawing/2014/main" id="{90D4F0C5-E46D-7040-902B-54FDDF19B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4" y="814967"/>
              <a:ext cx="8862122" cy="5317273"/>
            </a:xfrm>
            <a:prstGeom prst="rect">
              <a:avLst/>
            </a:prstGeom>
          </p:spPr>
        </p:pic>
        <p:pic>
          <p:nvPicPr>
            <p:cNvPr id="14" name="Content Placeholder 4">
              <a:extLst>
                <a:ext uri="{FF2B5EF4-FFF2-40B4-BE49-F238E27FC236}">
                  <a16:creationId xmlns:a16="http://schemas.microsoft.com/office/drawing/2014/main" id="{A726376F-E993-B846-AB0C-3565BF6047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3148" y="5441949"/>
              <a:ext cx="8015232" cy="1218187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E528C6-B957-BE42-817F-34F66FBBE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87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E4A9782-C8F9-CF45-9356-6CE69C750B80}"/>
              </a:ext>
            </a:extLst>
          </p:cNvPr>
          <p:cNvGrpSpPr/>
          <p:nvPr/>
        </p:nvGrpSpPr>
        <p:grpSpPr>
          <a:xfrm>
            <a:off x="424934" y="1797911"/>
            <a:ext cx="369332" cy="2608406"/>
            <a:chOff x="424934" y="1797911"/>
            <a:chExt cx="369332" cy="26084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AEF9EF5-AC7B-5643-8695-9B9CA2A9D5A8}"/>
                </a:ext>
              </a:extLst>
            </p:cNvPr>
            <p:cNvSpPr/>
            <p:nvPr/>
          </p:nvSpPr>
          <p:spPr>
            <a:xfrm>
              <a:off x="484554" y="2868246"/>
              <a:ext cx="250092" cy="5607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CFD9720-13EC-5847-ABF2-6CEA6B3913B5}"/>
                </a:ext>
              </a:extLst>
            </p:cNvPr>
            <p:cNvSpPr txBox="1"/>
            <p:nvPr/>
          </p:nvSpPr>
          <p:spPr>
            <a:xfrm rot="16200000">
              <a:off x="-694603" y="2917448"/>
              <a:ext cx="2608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Chd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Relative Likelihood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43244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DEBF673-995E-F44E-A153-BD5394C164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34"/>
          <a:stretch/>
        </p:blipFill>
        <p:spPr>
          <a:xfrm>
            <a:off x="63099" y="468351"/>
            <a:ext cx="9027793" cy="4027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A2F272-2E12-414C-8DAA-F4DC55828C24}"/>
              </a:ext>
            </a:extLst>
          </p:cNvPr>
          <p:cNvSpPr/>
          <p:nvPr/>
        </p:nvSpPr>
        <p:spPr>
          <a:xfrm>
            <a:off x="63099" y="468351"/>
            <a:ext cx="522514" cy="38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522C86-9B41-5849-88BC-2E1B750FF8DD}"/>
              </a:ext>
            </a:extLst>
          </p:cNvPr>
          <p:cNvSpPr/>
          <p:nvPr/>
        </p:nvSpPr>
        <p:spPr>
          <a:xfrm>
            <a:off x="6237158" y="468351"/>
            <a:ext cx="522514" cy="38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1E9DDA7-F2F0-8B45-9673-1BE6840FC525}"/>
              </a:ext>
            </a:extLst>
          </p:cNvPr>
          <p:cNvGrpSpPr/>
          <p:nvPr/>
        </p:nvGrpSpPr>
        <p:grpSpPr>
          <a:xfrm>
            <a:off x="132388" y="764280"/>
            <a:ext cx="6260978" cy="4129539"/>
            <a:chOff x="7434" y="814967"/>
            <a:chExt cx="8862122" cy="5845169"/>
          </a:xfrm>
        </p:grpSpPr>
        <p:pic>
          <p:nvPicPr>
            <p:cNvPr id="8" name="Picture 7" descr="A picture containing door&#10;&#10;Description automatically generated">
              <a:extLst>
                <a:ext uri="{FF2B5EF4-FFF2-40B4-BE49-F238E27FC236}">
                  <a16:creationId xmlns:a16="http://schemas.microsoft.com/office/drawing/2014/main" id="{4DD648DE-3811-0347-B472-1D83E07A9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34" y="814967"/>
              <a:ext cx="8862122" cy="5317273"/>
            </a:xfrm>
            <a:prstGeom prst="rect">
              <a:avLst/>
            </a:prstGeom>
          </p:spPr>
        </p:pic>
        <p:pic>
          <p:nvPicPr>
            <p:cNvPr id="9" name="Content Placeholder 4">
              <a:extLst>
                <a:ext uri="{FF2B5EF4-FFF2-40B4-BE49-F238E27FC236}">
                  <a16:creationId xmlns:a16="http://schemas.microsoft.com/office/drawing/2014/main" id="{DED96BF8-D2F9-7C42-BC75-7D78CADA3D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3148" y="5441949"/>
              <a:ext cx="8015232" cy="1218187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1764F72-C5B6-6E4C-9A98-692C16FED6DB}"/>
              </a:ext>
            </a:extLst>
          </p:cNvPr>
          <p:cNvSpPr/>
          <p:nvPr/>
        </p:nvSpPr>
        <p:spPr>
          <a:xfrm>
            <a:off x="5820937" y="1063083"/>
            <a:ext cx="230458" cy="214103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40D78D07-11F9-AD46-904D-14ABAF759DB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59672" y="4131585"/>
            <a:ext cx="2321229" cy="2663391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9AEB7370-4D0B-B847-842F-90D7FD559CB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9598" y="865041"/>
            <a:ext cx="2618087" cy="290714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75904CE-507E-EB40-8B0E-F7258593BE83}"/>
              </a:ext>
            </a:extLst>
          </p:cNvPr>
          <p:cNvCxnSpPr/>
          <p:nvPr/>
        </p:nvCxnSpPr>
        <p:spPr>
          <a:xfrm>
            <a:off x="6051395" y="3055434"/>
            <a:ext cx="51295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85FDCC-2F7A-7B47-B5F8-AF9D85434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88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FEE88D2-7520-EB47-906B-25571DA40206}"/>
              </a:ext>
            </a:extLst>
          </p:cNvPr>
          <p:cNvGrpSpPr/>
          <p:nvPr/>
        </p:nvGrpSpPr>
        <p:grpSpPr>
          <a:xfrm>
            <a:off x="132388" y="1144291"/>
            <a:ext cx="369332" cy="2608406"/>
            <a:chOff x="424934" y="1797911"/>
            <a:chExt cx="369332" cy="260840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0395602-C82B-9D41-8AC7-3F1EB51B1C96}"/>
                </a:ext>
              </a:extLst>
            </p:cNvPr>
            <p:cNvSpPr/>
            <p:nvPr/>
          </p:nvSpPr>
          <p:spPr>
            <a:xfrm>
              <a:off x="484554" y="2868246"/>
              <a:ext cx="250092" cy="5607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F9F7D9-6910-484C-A091-ECDAA2507273}"/>
                </a:ext>
              </a:extLst>
            </p:cNvPr>
            <p:cNvSpPr txBox="1"/>
            <p:nvPr/>
          </p:nvSpPr>
          <p:spPr>
            <a:xfrm rot="16200000">
              <a:off x="-694603" y="2917448"/>
              <a:ext cx="2608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Chd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Relative Likelihood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573270-910C-2F43-A9E9-091F65FF2E36}"/>
              </a:ext>
            </a:extLst>
          </p:cNvPr>
          <p:cNvGrpSpPr/>
          <p:nvPr/>
        </p:nvGrpSpPr>
        <p:grpSpPr>
          <a:xfrm rot="5400000">
            <a:off x="7024893" y="1145491"/>
            <a:ext cx="307777" cy="508570"/>
            <a:chOff x="465000" y="2911868"/>
            <a:chExt cx="290255" cy="47961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AB8E467-DF55-A340-AC0F-D6B2D72FCB5C}"/>
                </a:ext>
              </a:extLst>
            </p:cNvPr>
            <p:cNvSpPr/>
            <p:nvPr/>
          </p:nvSpPr>
          <p:spPr>
            <a:xfrm>
              <a:off x="513541" y="3010743"/>
              <a:ext cx="221106" cy="3586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70A5F5-03D3-CA4A-BF84-E2AB6A29E2EC}"/>
                </a:ext>
              </a:extLst>
            </p:cNvPr>
            <p:cNvSpPr txBox="1"/>
            <p:nvPr/>
          </p:nvSpPr>
          <p:spPr>
            <a:xfrm rot="16200000">
              <a:off x="370319" y="3006549"/>
              <a:ext cx="479618" cy="290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RL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25340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10C015-C6A4-5245-BD91-3F1F0C280876}"/>
              </a:ext>
            </a:extLst>
          </p:cNvPr>
          <p:cNvSpPr txBox="1"/>
          <p:nvPr/>
        </p:nvSpPr>
        <p:spPr>
          <a:xfrm>
            <a:off x="2410015" y="5425836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Myriad Pro" panose="020B0503030403020204" pitchFamily="34" charset="0"/>
                <a:cs typeface="Arial" panose="020B0604020202020204" pitchFamily="34" charset="0"/>
              </a:rPr>
              <a:t>github.com</a:t>
            </a:r>
            <a:r>
              <a:rPr lang="en-US" sz="2400" dirty="0">
                <a:latin typeface="Myriad Pro" panose="020B0503030403020204" pitchFamily="34" charset="0"/>
                <a:cs typeface="Arial" panose="020B0604020202020204" pitchFamily="34" charset="0"/>
              </a:rPr>
              <a:t>/</a:t>
            </a:r>
            <a:r>
              <a:rPr lang="en-US" sz="2400" dirty="0" err="1">
                <a:latin typeface="Myriad Pro" panose="020B0503030403020204" pitchFamily="34" charset="0"/>
                <a:cs typeface="Arial" panose="020B0604020202020204" pitchFamily="34" charset="0"/>
              </a:rPr>
              <a:t>KrishnaswamyLab</a:t>
            </a:r>
            <a:r>
              <a:rPr lang="en-US" sz="2400" dirty="0">
                <a:latin typeface="Myriad Pro" panose="020B0503030403020204" pitchFamily="34" charset="0"/>
                <a:cs typeface="Arial" panose="020B0604020202020204" pitchFamily="34" charset="0"/>
              </a:rPr>
              <a:t>/MELD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ED1F50-AC39-7542-B142-6A7AC5503B32}"/>
              </a:ext>
            </a:extLst>
          </p:cNvPr>
          <p:cNvSpPr/>
          <p:nvPr/>
        </p:nvSpPr>
        <p:spPr>
          <a:xfrm>
            <a:off x="3341522" y="4832722"/>
            <a:ext cx="28857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Myriad Pro" panose="020B0503030403020204" pitchFamily="34" charset="0"/>
                <a:cs typeface="Arial" panose="020B0604020202020204" pitchFamily="34" charset="0"/>
              </a:rPr>
              <a:t>bit.ly</a:t>
            </a:r>
            <a:r>
              <a:rPr lang="en-US" sz="2400" dirty="0">
                <a:latin typeface="Myriad Pro" panose="020B0503030403020204" pitchFamily="34" charset="0"/>
                <a:cs typeface="Arial" panose="020B0604020202020204" pitchFamily="34" charset="0"/>
              </a:rPr>
              <a:t>/</a:t>
            </a:r>
            <a:r>
              <a:rPr lang="en-US" sz="2400" dirty="0" err="1">
                <a:latin typeface="Myriad Pro" panose="020B0503030403020204" pitchFamily="34" charset="0"/>
                <a:cs typeface="Arial" panose="020B0604020202020204" pitchFamily="34" charset="0"/>
              </a:rPr>
              <a:t>quantsinglecell</a:t>
            </a:r>
            <a:endParaRPr lang="en-US" sz="2400" dirty="0">
              <a:latin typeface="Myriad Pro" panose="020B0503030403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C1BEB2-329E-A046-8357-4F934FCBC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205" y="5458037"/>
            <a:ext cx="397262" cy="3972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E15783-E2D2-DB47-BF4A-5EB7DE3733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97861" y="4960527"/>
            <a:ext cx="757373" cy="206055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ACAAE685-67FF-D94D-A2DF-EA8981B59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501" y="6001324"/>
            <a:ext cx="746853" cy="7468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236433-CC39-F443-9A55-7781C390C4A1}"/>
              </a:ext>
            </a:extLst>
          </p:cNvPr>
          <p:cNvSpPr txBox="1"/>
          <p:nvPr/>
        </p:nvSpPr>
        <p:spPr>
          <a:xfrm>
            <a:off x="3913631" y="6146755"/>
            <a:ext cx="1947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Myriad Pro" panose="020B0503030403020204" pitchFamily="34" charset="0"/>
              </a:rPr>
              <a:t>Coming soon!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2B3F00-5580-FB4C-9FC5-417EA69C8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1813" y="0"/>
            <a:ext cx="5905143" cy="496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50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107CE-C56C-AB42-A21E-902F5CA697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cor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B5E54A-C45C-3E48-99D8-19B8F2A0C8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3OVnyzZchdADfJIdZXVJf">
            <a:extLst>
              <a:ext uri="{FF2B5EF4-FFF2-40B4-BE49-F238E27FC236}">
                <a16:creationId xmlns:a16="http://schemas.microsoft.com/office/drawing/2014/main" id="{F2BA1A6F-4972-084F-A55A-BD97341B0E3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4446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911696"/>
      </p:ext>
    </p:extLst>
  </p:cSld>
  <p:clrMapOvr>
    <a:masterClrMapping/>
  </p:clrMapOvr>
</p:sld>
</file>

<file path=ppt/theme/theme1.xml><?xml version="1.0" encoding="utf-8"?>
<a:theme xmlns:a="http://schemas.openxmlformats.org/drawingml/2006/main" name="mycell-blac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ycell-black" id="{4D03FB2D-39E3-394D-8EA2-0BC030700AF2}" vid="{BBCD4F7E-3801-A54C-90ED-D4067FFD142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11162</TotalTime>
  <Words>1743</Words>
  <Application>Microsoft Macintosh PowerPoint</Application>
  <PresentationFormat>On-screen Show (4:3)</PresentationFormat>
  <Paragraphs>362</Paragraphs>
  <Slides>89</Slides>
  <Notes>70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8" baseType="lpstr">
      <vt:lpstr>Arial</vt:lpstr>
      <vt:lpstr>Avenir Book</vt:lpstr>
      <vt:lpstr>Avenir Light</vt:lpstr>
      <vt:lpstr>Avenir Medium</vt:lpstr>
      <vt:lpstr>Calibri</vt:lpstr>
      <vt:lpstr>Cambria Math</vt:lpstr>
      <vt:lpstr>Myriad Pro</vt:lpstr>
      <vt:lpstr>Myriad Pro Light</vt:lpstr>
      <vt:lpstr>mycell-black</vt:lpstr>
      <vt:lpstr>PowerPoint Presentation</vt:lpstr>
      <vt:lpstr>Day 3: Denoising, Batch Correction, and Clustering</vt:lpstr>
      <vt:lpstr>PowerPoint Presentation</vt:lpstr>
      <vt:lpstr>Latent structure in high dimensional data</vt:lpstr>
      <vt:lpstr>Other uses of affinity matrices, eigenvectors</vt:lpstr>
      <vt:lpstr>Using the manifold model to denoise data</vt:lpstr>
      <vt:lpstr>Denoising by eliminating dimensions </vt:lpstr>
      <vt:lpstr>Recreate the data without noise</vt:lpstr>
      <vt:lpstr>O cor</vt:lpstr>
      <vt:lpstr>PCA splits signal and noise </vt:lpstr>
      <vt:lpstr>SVD: Process similar to Eigendecomposition on non-square matrices </vt:lpstr>
      <vt:lpstr>Low Rank approximation </vt:lpstr>
      <vt:lpstr>Low Rank Approximation on MIT matrix </vt:lpstr>
      <vt:lpstr>Data is smooth, Noise is jumpy</vt:lpstr>
      <vt:lpstr>PowerPoint Presentation</vt:lpstr>
      <vt:lpstr>Eigengap</vt:lpstr>
      <vt:lpstr>PowerPoint Presentation</vt:lpstr>
      <vt:lpstr>PowerPoint Presentation</vt:lpstr>
      <vt:lpstr>Low rank approximation for non-linear data </vt:lpstr>
      <vt:lpstr>PowerPoint Presentation</vt:lpstr>
      <vt:lpstr>Eigenvectors of Affinity Matrix</vt:lpstr>
      <vt:lpstr>Eigenvectors are frequency harmonics</vt:lpstr>
      <vt:lpstr>Cells are nodes, mRNA gene-counts are signals on a graph</vt:lpstr>
      <vt:lpstr>Graph Fourier Transform</vt:lpstr>
      <vt:lpstr>PowerPoint Presentation</vt:lpstr>
      <vt:lpstr>PowerPoint Presentation</vt:lpstr>
      <vt:lpstr>MAGIC </vt:lpstr>
      <vt:lpstr>Imputation Step = Smoothing on Graph</vt:lpstr>
      <vt:lpstr>Vertex Domain</vt:lpstr>
      <vt:lpstr>Low pass filter of Eigenvectors</vt:lpstr>
      <vt:lpstr>Frequency domain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t should we choose?</vt:lpstr>
      <vt:lpstr>Molecular Validation </vt:lpstr>
      <vt:lpstr>MAGIC recovers gene-gene relationships in an artificially dropped-out dataset</vt:lpstr>
      <vt:lpstr>Denoising vs Missing value Imputation </vt:lpstr>
      <vt:lpstr>Comparing MAGIC to LRA and matrix completion</vt:lpstr>
      <vt:lpstr>PowerPoint Presentation</vt:lpstr>
      <vt:lpstr>Restoring expressions of characteristic markers </vt:lpstr>
      <vt:lpstr>GFAP - marker for astrocytes</vt:lpstr>
      <vt:lpstr>Understanding Gene Gene Relationships </vt:lpstr>
      <vt:lpstr>Summary of data denoising</vt:lpstr>
      <vt:lpstr>Batch correction</vt:lpstr>
      <vt:lpstr>Batch Effects in Single Cell </vt:lpstr>
      <vt:lpstr>Problem with Batch Effect</vt:lpstr>
      <vt:lpstr>How do we detect batch effect? </vt:lpstr>
      <vt:lpstr>Diversity Measures</vt:lpstr>
      <vt:lpstr>Batch Correction </vt:lpstr>
      <vt:lpstr>Can we use PCA to correct batch effect? </vt:lpstr>
      <vt:lpstr>PowerPoint Presentation</vt:lpstr>
      <vt:lpstr>This noise is large scale</vt:lpstr>
      <vt:lpstr>Problem with PCA </vt:lpstr>
      <vt:lpstr>Cannonical Correlation Analysis</vt:lpstr>
      <vt:lpstr>Harmonic Alignment </vt:lpstr>
      <vt:lpstr>Mutual Nearest Neighbors </vt:lpstr>
      <vt:lpstr>Mutual Nearest Neighbors</vt:lpstr>
      <vt:lpstr>MNN with MAGIC </vt:lpstr>
      <vt:lpstr>PowerPoint Presentation</vt:lpstr>
      <vt:lpstr>MNN with MAGIC Correction</vt:lpstr>
      <vt:lpstr>PowerPoint Presentation</vt:lpstr>
      <vt:lpstr>Summary of data denoising</vt:lpstr>
      <vt:lpstr>Ronald Fisher’s Principles of Experimental Design (1935) </vt:lpstr>
      <vt:lpstr>Compositional Analysis</vt:lpstr>
      <vt:lpstr>PowerPoint Presentation</vt:lpstr>
      <vt:lpstr>PowerPoint Presentation</vt:lpstr>
      <vt:lpstr>Goal: Quantify difference in data density</vt:lpstr>
      <vt:lpstr>Goal: Quantify difference in data density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 of replicates reveals heterogenous response</vt:lpstr>
      <vt:lpstr>Analysis of replicates reveals heterogenous response</vt:lpstr>
      <vt:lpstr>Analysis of replicates reveals heterogenous response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Yim, Kristina</dc:creator>
  <cp:lastModifiedBy>Burkhardt, Daniel</cp:lastModifiedBy>
  <cp:revision>1310</cp:revision>
  <dcterms:created xsi:type="dcterms:W3CDTF">2017-05-18T08:55:51Z</dcterms:created>
  <dcterms:modified xsi:type="dcterms:W3CDTF">2021-01-20T14:49:03Z</dcterms:modified>
</cp:coreProperties>
</file>